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86" r:id="rId3"/>
    <p:sldId id="287" r:id="rId4"/>
    <p:sldId id="264" r:id="rId5"/>
    <p:sldId id="265" r:id="rId6"/>
    <p:sldId id="266" r:id="rId7"/>
    <p:sldId id="274" r:id="rId8"/>
    <p:sldId id="267" r:id="rId9"/>
    <p:sldId id="268" r:id="rId10"/>
    <p:sldId id="288" r:id="rId11"/>
    <p:sldId id="269" r:id="rId12"/>
    <p:sldId id="270" r:id="rId13"/>
    <p:sldId id="272" r:id="rId14"/>
    <p:sldId id="289" r:id="rId15"/>
    <p:sldId id="258" r:id="rId16"/>
    <p:sldId id="275" r:id="rId17"/>
    <p:sldId id="279" r:id="rId18"/>
    <p:sldId id="259" r:id="rId19"/>
    <p:sldId id="277" r:id="rId20"/>
    <p:sldId id="292" r:id="rId21"/>
    <p:sldId id="285" r:id="rId22"/>
    <p:sldId id="260" r:id="rId23"/>
    <p:sldId id="261" r:id="rId24"/>
    <p:sldId id="281" r:id="rId25"/>
    <p:sldId id="282" r:id="rId26"/>
    <p:sldId id="283" r:id="rId27"/>
    <p:sldId id="284" r:id="rId28"/>
    <p:sldId id="290" r:id="rId29"/>
    <p:sldId id="291" r:id="rId30"/>
    <p:sldId id="262" r:id="rId31"/>
    <p:sldId id="28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83CB"/>
    <a:srgbClr val="25FF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953" autoAdjust="0"/>
    <p:restoredTop sz="86428" autoAdjust="0"/>
  </p:normalViewPr>
  <p:slideViewPr>
    <p:cSldViewPr snapToGrid="0" snapToObjects="1">
      <p:cViewPr varScale="1">
        <p:scale>
          <a:sx n="154" d="100"/>
          <a:sy n="154" d="100"/>
        </p:scale>
        <p:origin x="-2472" y="-96"/>
      </p:cViewPr>
      <p:guideLst>
        <p:guide orient="horz" pos="2160"/>
        <p:guide pos="2880"/>
      </p:guideLst>
    </p:cSldViewPr>
  </p:slideViewPr>
  <p:outlineViewPr>
    <p:cViewPr>
      <p:scale>
        <a:sx n="33" d="100"/>
        <a:sy n="33" d="100"/>
      </p:scale>
      <p:origin x="0" y="766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8D821A-66F2-FD4C-A986-0DE304BDEDA8}" type="datetimeFigureOut">
              <a:rPr lang="en-US" smtClean="0"/>
              <a:t>8/03/2014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80AC3-6329-3F46-AC19-7CB0CB9E930C}" type="slidenum">
              <a:rPr lang="en-US" smtClean="0"/>
              <a:t>‹#›</a:t>
            </a:fld>
            <a:endParaRPr lang="en-US"/>
          </a:p>
        </p:txBody>
      </p:sp>
    </p:spTree>
    <p:extLst>
      <p:ext uri="{BB962C8B-B14F-4D97-AF65-F5344CB8AC3E}">
        <p14:creationId xmlns:p14="http://schemas.microsoft.com/office/powerpoint/2010/main" val="1774003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38D821A-66F2-FD4C-A986-0DE304BDEDA8}" type="datetimeFigureOut">
              <a:rPr lang="en-US" smtClean="0"/>
              <a:t>8/03/2014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80AC3-6329-3F46-AC19-7CB0CB9E930C}" type="slidenum">
              <a:rPr lang="en-US" smtClean="0"/>
              <a:t>‹#›</a:t>
            </a:fld>
            <a:endParaRPr lang="en-US"/>
          </a:p>
        </p:txBody>
      </p:sp>
    </p:spTree>
    <p:extLst>
      <p:ext uri="{BB962C8B-B14F-4D97-AF65-F5344CB8AC3E}">
        <p14:creationId xmlns:p14="http://schemas.microsoft.com/office/powerpoint/2010/main" val="124099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38D821A-66F2-FD4C-A986-0DE304BDEDA8}" type="datetimeFigureOut">
              <a:rPr lang="en-US" smtClean="0"/>
              <a:t>8/03/2014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80AC3-6329-3F46-AC19-7CB0CB9E930C}" type="slidenum">
              <a:rPr lang="en-US" smtClean="0"/>
              <a:t>‹#›</a:t>
            </a:fld>
            <a:endParaRPr lang="en-US"/>
          </a:p>
        </p:txBody>
      </p:sp>
    </p:spTree>
    <p:extLst>
      <p:ext uri="{BB962C8B-B14F-4D97-AF65-F5344CB8AC3E}">
        <p14:creationId xmlns:p14="http://schemas.microsoft.com/office/powerpoint/2010/main" val="270834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038D821A-66F2-FD4C-A986-0DE304BDEDA8}" type="datetimeFigureOut">
              <a:rPr lang="en-US" smtClean="0"/>
              <a:t>8/03/2014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80AC3-6329-3F46-AC19-7CB0CB9E930C}" type="slidenum">
              <a:rPr lang="en-US" smtClean="0"/>
              <a:t>‹#›</a:t>
            </a:fld>
            <a:endParaRPr lang="en-US"/>
          </a:p>
        </p:txBody>
      </p:sp>
    </p:spTree>
    <p:extLst>
      <p:ext uri="{BB962C8B-B14F-4D97-AF65-F5344CB8AC3E}">
        <p14:creationId xmlns:p14="http://schemas.microsoft.com/office/powerpoint/2010/main" val="3482028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038D821A-66F2-FD4C-A986-0DE304BDEDA8}" type="datetimeFigureOut">
              <a:rPr lang="en-US" smtClean="0"/>
              <a:t>8/03/2014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80AC3-6329-3F46-AC19-7CB0CB9E930C}" type="slidenum">
              <a:rPr lang="en-US" smtClean="0"/>
              <a:t>‹#›</a:t>
            </a:fld>
            <a:endParaRPr lang="en-US"/>
          </a:p>
        </p:txBody>
      </p:sp>
    </p:spTree>
    <p:extLst>
      <p:ext uri="{BB962C8B-B14F-4D97-AF65-F5344CB8AC3E}">
        <p14:creationId xmlns:p14="http://schemas.microsoft.com/office/powerpoint/2010/main" val="307911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038D821A-66F2-FD4C-A986-0DE304BDEDA8}" type="datetimeFigureOut">
              <a:rPr lang="en-US" smtClean="0"/>
              <a:t>8/03/2014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80AC3-6329-3F46-AC19-7CB0CB9E930C}" type="slidenum">
              <a:rPr lang="en-US" smtClean="0"/>
              <a:t>‹#›</a:t>
            </a:fld>
            <a:endParaRPr lang="en-US"/>
          </a:p>
        </p:txBody>
      </p:sp>
    </p:spTree>
    <p:extLst>
      <p:ext uri="{BB962C8B-B14F-4D97-AF65-F5344CB8AC3E}">
        <p14:creationId xmlns:p14="http://schemas.microsoft.com/office/powerpoint/2010/main" val="225017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038D821A-66F2-FD4C-A986-0DE304BDEDA8}" type="datetimeFigureOut">
              <a:rPr lang="en-US" smtClean="0"/>
              <a:t>8/03/2014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680AC3-6329-3F46-AC19-7CB0CB9E930C}" type="slidenum">
              <a:rPr lang="en-US" smtClean="0"/>
              <a:t>‹#›</a:t>
            </a:fld>
            <a:endParaRPr lang="en-US"/>
          </a:p>
        </p:txBody>
      </p:sp>
    </p:spTree>
    <p:extLst>
      <p:ext uri="{BB962C8B-B14F-4D97-AF65-F5344CB8AC3E}">
        <p14:creationId xmlns:p14="http://schemas.microsoft.com/office/powerpoint/2010/main" val="64332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038D821A-66F2-FD4C-A986-0DE304BDEDA8}" type="datetimeFigureOut">
              <a:rPr lang="en-US" smtClean="0"/>
              <a:t>8/03/2014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680AC3-6329-3F46-AC19-7CB0CB9E930C}" type="slidenum">
              <a:rPr lang="en-US" smtClean="0"/>
              <a:t>‹#›</a:t>
            </a:fld>
            <a:endParaRPr lang="en-US"/>
          </a:p>
        </p:txBody>
      </p:sp>
    </p:spTree>
    <p:extLst>
      <p:ext uri="{BB962C8B-B14F-4D97-AF65-F5344CB8AC3E}">
        <p14:creationId xmlns:p14="http://schemas.microsoft.com/office/powerpoint/2010/main" val="1759277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D821A-66F2-FD4C-A986-0DE304BDEDA8}" type="datetimeFigureOut">
              <a:rPr lang="en-US" smtClean="0"/>
              <a:t>8/03/2014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680AC3-6329-3F46-AC19-7CB0CB9E930C}" type="slidenum">
              <a:rPr lang="en-US" smtClean="0"/>
              <a:t>‹#›</a:t>
            </a:fld>
            <a:endParaRPr lang="en-US"/>
          </a:p>
        </p:txBody>
      </p:sp>
    </p:spTree>
    <p:extLst>
      <p:ext uri="{BB962C8B-B14F-4D97-AF65-F5344CB8AC3E}">
        <p14:creationId xmlns:p14="http://schemas.microsoft.com/office/powerpoint/2010/main" val="165569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038D821A-66F2-FD4C-A986-0DE304BDEDA8}" type="datetimeFigureOut">
              <a:rPr lang="en-US" smtClean="0"/>
              <a:t>8/03/2014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80AC3-6329-3F46-AC19-7CB0CB9E930C}" type="slidenum">
              <a:rPr lang="en-US" smtClean="0"/>
              <a:t>‹#›</a:t>
            </a:fld>
            <a:endParaRPr lang="en-US"/>
          </a:p>
        </p:txBody>
      </p:sp>
    </p:spTree>
    <p:extLst>
      <p:ext uri="{BB962C8B-B14F-4D97-AF65-F5344CB8AC3E}">
        <p14:creationId xmlns:p14="http://schemas.microsoft.com/office/powerpoint/2010/main" val="57876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038D821A-66F2-FD4C-A986-0DE304BDEDA8}" type="datetimeFigureOut">
              <a:rPr lang="en-US" smtClean="0"/>
              <a:t>8/03/2014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80AC3-6329-3F46-AC19-7CB0CB9E930C}" type="slidenum">
              <a:rPr lang="en-US" smtClean="0"/>
              <a:t>‹#›</a:t>
            </a:fld>
            <a:endParaRPr lang="en-US"/>
          </a:p>
        </p:txBody>
      </p:sp>
    </p:spTree>
    <p:extLst>
      <p:ext uri="{BB962C8B-B14F-4D97-AF65-F5344CB8AC3E}">
        <p14:creationId xmlns:p14="http://schemas.microsoft.com/office/powerpoint/2010/main" val="7785440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D821A-66F2-FD4C-A986-0DE304BDEDA8}" type="datetimeFigureOut">
              <a:rPr lang="en-US" smtClean="0"/>
              <a:t>8/03/2014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80AC3-6329-3F46-AC19-7CB0CB9E930C}" type="slidenum">
              <a:rPr lang="en-US" smtClean="0"/>
              <a:t>‹#›</a:t>
            </a:fld>
            <a:endParaRPr lang="en-US"/>
          </a:p>
        </p:txBody>
      </p:sp>
    </p:spTree>
    <p:extLst>
      <p:ext uri="{BB962C8B-B14F-4D97-AF65-F5344CB8AC3E}">
        <p14:creationId xmlns:p14="http://schemas.microsoft.com/office/powerpoint/2010/main" val="694002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892969" y="1151930"/>
            <a:ext cx="7356947" cy="2320603"/>
          </a:xfrm>
        </p:spPr>
        <p:txBody>
          <a:bodyPr/>
          <a:lstStyle/>
          <a:p>
            <a:r>
              <a:rPr lang="en-US"/>
              <a:t>NTP </a:t>
            </a:r>
            <a:r>
              <a:rPr lang="en-US" smtClean="0"/>
              <a:t>and Evil</a:t>
            </a:r>
            <a:endParaRPr lang="en-US" dirty="0"/>
          </a:p>
        </p:txBody>
      </p:sp>
      <p:sp>
        <p:nvSpPr>
          <p:cNvPr id="4098" name="Rectangle 2"/>
          <p:cNvSpPr>
            <a:spLocks noGrp="1" noChangeArrowheads="1"/>
          </p:cNvSpPr>
          <p:nvPr>
            <p:ph type="body" idx="1"/>
          </p:nvPr>
        </p:nvSpPr>
        <p:spPr>
          <a:xfrm>
            <a:off x="892969" y="3536157"/>
            <a:ext cx="7356947" cy="793626"/>
          </a:xfrm>
        </p:spPr>
        <p:txBody>
          <a:bodyPr/>
          <a:lstStyle/>
          <a:p>
            <a:pPr marL="0" indent="0" algn="ctr">
              <a:spcBef>
                <a:spcPct val="0"/>
              </a:spcBef>
              <a:buNone/>
            </a:pPr>
            <a:r>
              <a:rPr lang="en-US" sz="2200" dirty="0"/>
              <a:t>Geoff </a:t>
            </a:r>
            <a:r>
              <a:rPr lang="en-US" sz="2200" dirty="0" smtClean="0"/>
              <a:t>Huston, Randy Bush </a:t>
            </a:r>
            <a:endParaRPr lang="en-US" dirty="0"/>
          </a:p>
        </p:txBody>
      </p:sp>
    </p:spTree>
    <p:extLst>
      <p:ext uri="{BB962C8B-B14F-4D97-AF65-F5344CB8AC3E}">
        <p14:creationId xmlns:p14="http://schemas.microsoft.com/office/powerpoint/2010/main" val="30809065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69727" y="290215"/>
            <a:ext cx="7803431" cy="1490142"/>
          </a:xfrm>
        </p:spPr>
        <p:txBody>
          <a:bodyPr/>
          <a:lstStyle/>
          <a:p>
            <a:r>
              <a:rPr lang="en-US" dirty="0" smtClean="0"/>
              <a:t>The DNS!!!</a:t>
            </a:r>
            <a:endParaRPr lang="en-US" dirty="0"/>
          </a:p>
        </p:txBody>
      </p:sp>
      <p:sp>
        <p:nvSpPr>
          <p:cNvPr id="8194" name="Rectangle 2"/>
          <p:cNvSpPr>
            <a:spLocks noGrp="1" noChangeArrowheads="1"/>
          </p:cNvSpPr>
          <p:nvPr>
            <p:ph type="body" idx="1"/>
          </p:nvPr>
        </p:nvSpPr>
        <p:spPr>
          <a:xfrm>
            <a:off x="583779" y="1826121"/>
            <a:ext cx="8266973" cy="4809145"/>
          </a:xfrm>
        </p:spPr>
        <p:txBody>
          <a:bodyPr>
            <a:normAutofit fontScale="77500" lnSpcReduction="20000"/>
          </a:bodyPr>
          <a:lstStyle/>
          <a:p>
            <a:pPr marL="721507" lvl="1" indent="-321457">
              <a:buSzPct val="75000"/>
              <a:buFontTx/>
              <a:buChar char="•"/>
            </a:pPr>
            <a:r>
              <a:rPr lang="en-US" dirty="0" smtClean="0"/>
              <a:t>UDP-based query response service</a:t>
            </a:r>
          </a:p>
          <a:p>
            <a:pPr marL="800100" lvl="2" indent="0">
              <a:buSzPct val="75000"/>
              <a:buNone/>
            </a:pPr>
            <a:r>
              <a:rPr lang="en-US" b="1" dirty="0" smtClean="0">
                <a:solidFill>
                  <a:srgbClr val="FF0000"/>
                </a:solidFill>
              </a:rPr>
              <a:t>UDP is now almost ubiquitous for the DNS – EDNS0 wiped out the last vestiges of TCP fallback for most DNS resolvers</a:t>
            </a:r>
          </a:p>
          <a:p>
            <a:pPr marL="721507" lvl="1" indent="-321457">
              <a:buSzPct val="75000"/>
              <a:buFontTx/>
              <a:buChar char="•"/>
            </a:pPr>
            <a:r>
              <a:rPr lang="en-US" dirty="0" smtClean="0"/>
              <a:t>The service is widely used</a:t>
            </a:r>
          </a:p>
          <a:p>
            <a:pPr marL="800100" lvl="2" indent="0">
              <a:buSzPct val="75000"/>
              <a:buNone/>
            </a:pPr>
            <a:r>
              <a:rPr lang="en-US" b="1" dirty="0" smtClean="0">
                <a:solidFill>
                  <a:srgbClr val="FF0000"/>
                </a:solidFill>
              </a:rPr>
              <a:t>	Everybody is a client of the DNS</a:t>
            </a:r>
          </a:p>
          <a:p>
            <a:pPr marL="721507" lvl="1" indent="-321457">
              <a:buSzPct val="75000"/>
              <a:buFontTx/>
              <a:buChar char="•"/>
            </a:pPr>
            <a:r>
              <a:rPr lang="en-US" dirty="0" smtClean="0"/>
              <a:t>Servers </a:t>
            </a:r>
            <a:r>
              <a:rPr lang="en-US" dirty="0"/>
              <a:t>are </a:t>
            </a:r>
            <a:r>
              <a:rPr lang="en-US" dirty="0" smtClean="0"/>
              <a:t>commonplace</a:t>
            </a:r>
          </a:p>
          <a:p>
            <a:pPr marL="800100" lvl="2" indent="0">
              <a:buSzPct val="75000"/>
              <a:buNone/>
            </a:pPr>
            <a:r>
              <a:rPr lang="en-US" b="1" dirty="0" smtClean="0">
                <a:solidFill>
                  <a:srgbClr val="FF0000"/>
                </a:solidFill>
              </a:rPr>
              <a:t>	Resolvers are scattered all over the Internet</a:t>
            </a:r>
          </a:p>
          <a:p>
            <a:pPr marL="721507" lvl="1" indent="-321457">
              <a:buSzPct val="75000"/>
              <a:buFontTx/>
              <a:buChar char="•"/>
            </a:pPr>
            <a:r>
              <a:rPr lang="en-US" dirty="0" smtClean="0"/>
              <a:t>Servers are poorly maintained (or unmaintained)</a:t>
            </a:r>
          </a:p>
          <a:p>
            <a:pPr marL="800100" lvl="2" indent="0">
              <a:buSzPct val="75000"/>
              <a:buNone/>
            </a:pPr>
            <a:r>
              <a:rPr lang="en-US" b="1" dirty="0" smtClean="0">
                <a:solidFill>
                  <a:srgbClr val="FF0000"/>
                </a:solidFill>
              </a:rPr>
              <a:t>	There are some 30 million open resolvers</a:t>
            </a:r>
            <a:endParaRPr lang="en-US" b="1" dirty="0">
              <a:solidFill>
                <a:srgbClr val="FF0000"/>
              </a:solidFill>
            </a:endParaRPr>
          </a:p>
          <a:p>
            <a:pPr marL="721507" lvl="1" indent="-321457">
              <a:buSzPct val="75000"/>
              <a:buFontTx/>
              <a:buChar char="•"/>
            </a:pPr>
            <a:r>
              <a:rPr lang="en-US" dirty="0"/>
              <a:t>Clients are not </a:t>
            </a:r>
            <a:r>
              <a:rPr lang="en-US" dirty="0" smtClean="0"/>
              <a:t>“qualified” by the server (i.e. anyone can pose a query to a server)</a:t>
            </a:r>
          </a:p>
          <a:p>
            <a:pPr marL="800100" lvl="2" indent="0">
              <a:buSzPct val="75000"/>
              <a:buNone/>
            </a:pPr>
            <a:r>
              <a:rPr lang="en-US" b="1" dirty="0" smtClean="0">
                <a:solidFill>
                  <a:srgbClr val="FF0000"/>
                </a:solidFill>
              </a:rPr>
              <a:t>	authoritative DNS name servers are promiscuous by design</a:t>
            </a:r>
          </a:p>
          <a:p>
            <a:pPr marL="800100" lvl="2" indent="0">
              <a:buSzPct val="75000"/>
              <a:buNone/>
            </a:pPr>
            <a:r>
              <a:rPr lang="en-US" b="1" dirty="0" smtClean="0">
                <a:solidFill>
                  <a:srgbClr val="FF0000"/>
                </a:solidFill>
              </a:rPr>
              <a:t>	Many DNS resolvers are unintentionally promiscuous</a:t>
            </a:r>
            <a:endParaRPr lang="en-US" b="1" dirty="0">
              <a:solidFill>
                <a:srgbClr val="FF0000"/>
              </a:solidFill>
            </a:endParaRPr>
          </a:p>
          <a:p>
            <a:pPr marL="721507" lvl="1" indent="-321457">
              <a:buSzPct val="75000"/>
              <a:buFontTx/>
              <a:buChar char="•"/>
            </a:pPr>
            <a:r>
              <a:rPr lang="en-US" dirty="0"/>
              <a:t>The answer </a:t>
            </a:r>
            <a:r>
              <a:rPr lang="en-US" dirty="0" smtClean="0"/>
              <a:t>is be </a:t>
            </a:r>
            <a:r>
              <a:rPr lang="en-US" dirty="0"/>
              <a:t>far bigger than the </a:t>
            </a:r>
            <a:r>
              <a:rPr lang="en-US" dirty="0" smtClean="0"/>
              <a:t>question</a:t>
            </a:r>
          </a:p>
          <a:p>
            <a:pPr marL="800100" lvl="2" indent="0">
              <a:buSzPct val="75000"/>
              <a:buNone/>
            </a:pPr>
            <a:r>
              <a:rPr lang="en-US" b="1" dirty="0" smtClean="0">
                <a:solidFill>
                  <a:srgbClr val="FF0000"/>
                </a:solidFill>
              </a:rPr>
              <a:t>	Just ask the right DNS question!</a:t>
            </a:r>
            <a:endParaRPr lang="en-US" b="1" dirty="0">
              <a:solidFill>
                <a:srgbClr val="FF0000"/>
              </a:solidFill>
            </a:endParaRPr>
          </a:p>
        </p:txBody>
      </p:sp>
    </p:spTree>
    <p:extLst>
      <p:ext uri="{BB962C8B-B14F-4D97-AF65-F5344CB8AC3E}">
        <p14:creationId xmlns:p14="http://schemas.microsoft.com/office/powerpoint/2010/main" val="2283735599"/>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37603" y="4617143"/>
            <a:ext cx="3340100" cy="2146300"/>
          </a:xfrm>
          <a:prstGeom prst="rect">
            <a:avLst/>
          </a:prstGeom>
        </p:spPr>
      </p:pic>
      <p:sp>
        <p:nvSpPr>
          <p:cNvPr id="10241" name="Rectangle 1"/>
          <p:cNvSpPr>
            <a:spLocks noGrp="1" noChangeArrowheads="1"/>
          </p:cNvSpPr>
          <p:nvPr>
            <p:ph type="title"/>
          </p:nvPr>
        </p:nvSpPr>
        <p:spPr>
          <a:xfrm>
            <a:off x="669727" y="199802"/>
            <a:ext cx="7803431" cy="1491258"/>
          </a:xfrm>
        </p:spPr>
        <p:txBody>
          <a:bodyPr/>
          <a:lstStyle/>
          <a:p>
            <a:r>
              <a:rPr lang="en-US" dirty="0" smtClean="0"/>
              <a:t>Co-Opting the DNS for Evil</a:t>
            </a:r>
            <a:endParaRPr lang="en-US" dirty="0"/>
          </a:p>
        </p:txBody>
      </p:sp>
      <p:sp>
        <p:nvSpPr>
          <p:cNvPr id="10242" name="Rectangle 2"/>
          <p:cNvSpPr>
            <a:spLocks noGrp="1" noChangeArrowheads="1"/>
          </p:cNvSpPr>
          <p:nvPr>
            <p:ph type="body" idx="1"/>
          </p:nvPr>
        </p:nvSpPr>
        <p:spPr>
          <a:xfrm>
            <a:off x="669727" y="1821657"/>
            <a:ext cx="7803431" cy="4419079"/>
          </a:xfrm>
        </p:spPr>
        <p:txBody>
          <a:bodyPr/>
          <a:lstStyle/>
          <a:p>
            <a:pPr marL="321457" indent="-321457">
              <a:buSzPct val="75000"/>
              <a:buFontTx/>
              <a:buChar char="•"/>
            </a:pPr>
            <a:r>
              <a:rPr lang="en-US" dirty="0" smtClean="0"/>
              <a:t>DNS DDOS </a:t>
            </a:r>
            <a:r>
              <a:rPr lang="en-US" dirty="0"/>
              <a:t>attacks are now very commonplace</a:t>
            </a:r>
          </a:p>
          <a:p>
            <a:pPr marL="321457" indent="-321457">
              <a:buSzPct val="75000"/>
              <a:buFontTx/>
              <a:buChar char="•"/>
            </a:pPr>
            <a:r>
              <a:rPr lang="en-US" dirty="0"/>
              <a:t>They can </a:t>
            </a:r>
            <a:r>
              <a:rPr lang="en-US" dirty="0" smtClean="0"/>
              <a:t>(and do) operate </a:t>
            </a:r>
            <a:r>
              <a:rPr lang="en-US" dirty="0"/>
              <a:t>at </a:t>
            </a:r>
            <a:r>
              <a:rPr lang="en-US" dirty="0" smtClean="0"/>
              <a:t>sustained gigabit </a:t>
            </a:r>
            <a:r>
              <a:rPr lang="en-US" dirty="0"/>
              <a:t>speeds</a:t>
            </a:r>
          </a:p>
          <a:p>
            <a:pPr marL="321457" indent="-321457">
              <a:buSzPct val="75000"/>
              <a:buFontTx/>
              <a:buChar char="•"/>
            </a:pPr>
            <a:r>
              <a:rPr lang="en-US" dirty="0"/>
              <a:t>E</a:t>
            </a:r>
            <a:r>
              <a:rPr lang="en-US" dirty="0" smtClean="0"/>
              <a:t>fforts </a:t>
            </a:r>
            <a:r>
              <a:rPr lang="en-US" dirty="0"/>
              <a:t>to mitigate </a:t>
            </a:r>
            <a:r>
              <a:rPr lang="en-US" dirty="0" smtClean="0"/>
              <a:t>tend to degrade the quality of the service as well as affecting the victim</a:t>
            </a:r>
            <a:endParaRPr lang="en-US" dirty="0"/>
          </a:p>
        </p:txBody>
      </p:sp>
    </p:spTree>
    <p:extLst>
      <p:ext uri="{BB962C8B-B14F-4D97-AF65-F5344CB8AC3E}">
        <p14:creationId xmlns:p14="http://schemas.microsoft.com/office/powerpoint/2010/main" val="351757647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69727" y="285750"/>
            <a:ext cx="7803431" cy="1490142"/>
          </a:xfrm>
        </p:spPr>
        <p:txBody>
          <a:bodyPr/>
          <a:lstStyle/>
          <a:p>
            <a:r>
              <a:rPr lang="en-US" dirty="0"/>
              <a:t>What </a:t>
            </a:r>
            <a:r>
              <a:rPr lang="en-US" dirty="0" smtClean="0"/>
              <a:t>other UDP services are susceptible?</a:t>
            </a:r>
            <a:endParaRPr lang="en-US" dirty="0"/>
          </a:p>
        </p:txBody>
      </p:sp>
      <p:sp>
        <p:nvSpPr>
          <p:cNvPr id="11266" name="Rectangle 2"/>
          <p:cNvSpPr>
            <a:spLocks noGrp="1" noChangeArrowheads="1"/>
          </p:cNvSpPr>
          <p:nvPr>
            <p:ph type="body" idx="1"/>
          </p:nvPr>
        </p:nvSpPr>
        <p:spPr>
          <a:xfrm>
            <a:off x="669727" y="1826121"/>
            <a:ext cx="7803431" cy="4420195"/>
          </a:xfrm>
        </p:spPr>
        <p:txBody>
          <a:bodyPr/>
          <a:lstStyle/>
          <a:p>
            <a:pPr marL="0" indent="0">
              <a:buSzPct val="75000"/>
              <a:buNone/>
            </a:pPr>
            <a:r>
              <a:rPr lang="en-US" dirty="0" err="1" smtClean="0"/>
              <a:t>chargen</a:t>
            </a:r>
            <a:r>
              <a:rPr lang="en-US" dirty="0"/>
              <a:t>?</a:t>
            </a:r>
            <a:endParaRPr lang="en-US" dirty="0" smtClean="0"/>
          </a:p>
          <a:p>
            <a:pPr marL="0" indent="0">
              <a:buSzPct val="75000"/>
              <a:buNone/>
            </a:pPr>
            <a:r>
              <a:rPr lang="en-US" dirty="0" err="1"/>
              <a:t>s</a:t>
            </a:r>
            <a:r>
              <a:rPr lang="en-US" dirty="0" err="1" smtClean="0"/>
              <a:t>nmp</a:t>
            </a:r>
            <a:r>
              <a:rPr lang="en-US" dirty="0" smtClean="0"/>
              <a:t>?</a:t>
            </a:r>
          </a:p>
        </p:txBody>
      </p:sp>
    </p:spTree>
    <p:extLst>
      <p:ext uri="{BB962C8B-B14F-4D97-AF65-F5344CB8AC3E}">
        <p14:creationId xmlns:p14="http://schemas.microsoft.com/office/powerpoint/2010/main" val="374091583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669727" y="285750"/>
            <a:ext cx="7803431" cy="1490142"/>
          </a:xfrm>
        </p:spPr>
        <p:txBody>
          <a:bodyPr/>
          <a:lstStyle/>
          <a:p>
            <a:r>
              <a:rPr lang="en-US" dirty="0" smtClean="0"/>
              <a:t>It’s as easy as 1, 2, 3!</a:t>
            </a:r>
            <a:endParaRPr lang="en-US" dirty="0"/>
          </a:p>
        </p:txBody>
      </p:sp>
      <p:sp>
        <p:nvSpPr>
          <p:cNvPr id="13314" name="Rectangle 2"/>
          <p:cNvSpPr>
            <a:spLocks noGrp="1" noChangeArrowheads="1"/>
          </p:cNvSpPr>
          <p:nvPr>
            <p:ph type="body" idx="1"/>
          </p:nvPr>
        </p:nvSpPr>
        <p:spPr>
          <a:xfrm>
            <a:off x="669727" y="1821657"/>
            <a:ext cx="7803431" cy="4419079"/>
          </a:xfrm>
        </p:spPr>
        <p:txBody>
          <a:bodyPr>
            <a:normAutofit/>
          </a:bodyPr>
          <a:lstStyle/>
          <a:p>
            <a:pPr marL="321457" indent="-321457">
              <a:buSzPct val="75000"/>
              <a:buFontTx/>
              <a:buChar char="•"/>
            </a:pPr>
            <a:r>
              <a:rPr lang="en-US" dirty="0" smtClean="0"/>
              <a:t>NTP </a:t>
            </a:r>
            <a:r>
              <a:rPr lang="en-US" dirty="0"/>
              <a:t>is a simple UDP query/ response </a:t>
            </a:r>
            <a:r>
              <a:rPr lang="en-US" dirty="0" smtClean="0"/>
              <a:t>protocol, where the NTP server listens on UDP port 123</a:t>
            </a:r>
          </a:p>
          <a:p>
            <a:pPr marL="321457" indent="-321457">
              <a:buSzPct val="75000"/>
              <a:buFontTx/>
              <a:buChar char="•"/>
            </a:pPr>
            <a:r>
              <a:rPr lang="en-US" dirty="0" smtClean="0"/>
              <a:t>Time is important for network-distributed services</a:t>
            </a:r>
            <a:endParaRPr lang="en-US" dirty="0"/>
          </a:p>
          <a:p>
            <a:pPr marL="321457" indent="-321457">
              <a:buSzPct val="75000"/>
              <a:buFontTx/>
              <a:buChar char="•"/>
            </a:pPr>
            <a:r>
              <a:rPr lang="en-US" dirty="0" smtClean="0"/>
              <a:t>So we’ve deployed a </a:t>
            </a:r>
            <a:r>
              <a:rPr lang="en-US" dirty="0"/>
              <a:t>lot of </a:t>
            </a:r>
            <a:r>
              <a:rPr lang="en-US" dirty="0" smtClean="0"/>
              <a:t>NTP servers to distribute time across the network</a:t>
            </a:r>
          </a:p>
        </p:txBody>
      </p:sp>
    </p:spTree>
    <p:extLst>
      <p:ext uri="{BB962C8B-B14F-4D97-AF65-F5344CB8AC3E}">
        <p14:creationId xmlns:p14="http://schemas.microsoft.com/office/powerpoint/2010/main" val="346041401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69727" y="290215"/>
            <a:ext cx="7803431" cy="1490142"/>
          </a:xfrm>
        </p:spPr>
        <p:txBody>
          <a:bodyPr/>
          <a:lstStyle/>
          <a:p>
            <a:r>
              <a:rPr lang="en-US" dirty="0" smtClean="0"/>
              <a:t>NTP and UDP Reflection Attacks</a:t>
            </a:r>
            <a:endParaRPr lang="en-US" dirty="0"/>
          </a:p>
        </p:txBody>
      </p:sp>
      <p:sp>
        <p:nvSpPr>
          <p:cNvPr id="8194" name="Rectangle 2"/>
          <p:cNvSpPr>
            <a:spLocks noGrp="1" noChangeArrowheads="1"/>
          </p:cNvSpPr>
          <p:nvPr>
            <p:ph type="body" idx="1"/>
          </p:nvPr>
        </p:nvSpPr>
        <p:spPr>
          <a:xfrm>
            <a:off x="583779" y="1826121"/>
            <a:ext cx="8266973" cy="4809145"/>
          </a:xfrm>
        </p:spPr>
        <p:txBody>
          <a:bodyPr>
            <a:normAutofit fontScale="85000" lnSpcReduction="20000"/>
          </a:bodyPr>
          <a:lstStyle/>
          <a:p>
            <a:pPr marL="721507" lvl="1" indent="-321457">
              <a:buSzPct val="75000"/>
              <a:buFontTx/>
              <a:buChar char="•"/>
            </a:pPr>
            <a:r>
              <a:rPr lang="en-US" dirty="0" smtClean="0"/>
              <a:t>UDP-based query response service</a:t>
            </a:r>
          </a:p>
          <a:p>
            <a:pPr marL="800100" lvl="2" indent="0">
              <a:buSzPct val="75000"/>
              <a:buNone/>
            </a:pPr>
            <a:r>
              <a:rPr lang="en-US" b="1" dirty="0" smtClean="0">
                <a:solidFill>
                  <a:srgbClr val="FF0000"/>
                </a:solidFill>
              </a:rPr>
              <a:t>	UDP is ubiquitous for NTP</a:t>
            </a:r>
          </a:p>
          <a:p>
            <a:pPr marL="721507" lvl="1" indent="-321457">
              <a:buSzPct val="75000"/>
              <a:buFontTx/>
              <a:buChar char="•"/>
            </a:pPr>
            <a:r>
              <a:rPr lang="en-US" dirty="0" smtClean="0"/>
              <a:t>The service is widely used</a:t>
            </a:r>
          </a:p>
          <a:p>
            <a:pPr marL="800100" lvl="2" indent="0">
              <a:buSzPct val="75000"/>
              <a:buNone/>
            </a:pPr>
            <a:r>
              <a:rPr lang="en-US" b="1" dirty="0" smtClean="0">
                <a:solidFill>
                  <a:srgbClr val="FF0000"/>
                </a:solidFill>
              </a:rPr>
              <a:t>	Time is widely </a:t>
            </a:r>
            <a:r>
              <a:rPr lang="en-US" b="1" dirty="0">
                <a:solidFill>
                  <a:srgbClr val="FF0000"/>
                </a:solidFill>
              </a:rPr>
              <a:t>d</a:t>
            </a:r>
            <a:r>
              <a:rPr lang="en-US" b="1" dirty="0" smtClean="0">
                <a:solidFill>
                  <a:srgbClr val="FF0000"/>
                </a:solidFill>
              </a:rPr>
              <a:t>istributed</a:t>
            </a:r>
          </a:p>
          <a:p>
            <a:pPr marL="721507" lvl="1" indent="-321457">
              <a:buSzPct val="75000"/>
              <a:buFontTx/>
              <a:buChar char="•"/>
            </a:pPr>
            <a:r>
              <a:rPr lang="en-US" dirty="0" smtClean="0"/>
              <a:t>Servers </a:t>
            </a:r>
            <a:r>
              <a:rPr lang="en-US" dirty="0"/>
              <a:t>are </a:t>
            </a:r>
            <a:r>
              <a:rPr lang="en-US" dirty="0" smtClean="0"/>
              <a:t>commonplace</a:t>
            </a:r>
          </a:p>
          <a:p>
            <a:pPr marL="800100" lvl="2" indent="0">
              <a:buSzPct val="75000"/>
              <a:buNone/>
            </a:pPr>
            <a:r>
              <a:rPr lang="en-US" b="1" dirty="0" smtClean="0">
                <a:solidFill>
                  <a:srgbClr val="FF0000"/>
                </a:solidFill>
              </a:rPr>
              <a:t>	NTP servers are scattered all over the Internet</a:t>
            </a:r>
          </a:p>
          <a:p>
            <a:pPr marL="721507" lvl="1" indent="-321457">
              <a:buSzPct val="75000"/>
              <a:buFontTx/>
              <a:buChar char="•"/>
            </a:pPr>
            <a:r>
              <a:rPr lang="en-US" dirty="0" smtClean="0"/>
              <a:t>Servers are poorly maintained (or unmaintained)</a:t>
            </a:r>
          </a:p>
          <a:p>
            <a:pPr marL="800100" lvl="2" indent="0">
              <a:buSzPct val="75000"/>
              <a:buNone/>
            </a:pPr>
            <a:r>
              <a:rPr lang="en-US" b="1" dirty="0" smtClean="0">
                <a:solidFill>
                  <a:srgbClr val="FF0000"/>
                </a:solidFill>
              </a:rPr>
              <a:t>	NTP tends to be operated in a “configure and forget” mode</a:t>
            </a:r>
            <a:endParaRPr lang="en-US" b="1" dirty="0">
              <a:solidFill>
                <a:srgbClr val="FF0000"/>
              </a:solidFill>
            </a:endParaRPr>
          </a:p>
          <a:p>
            <a:pPr marL="721507" lvl="1" indent="-321457">
              <a:buSzPct val="75000"/>
              <a:buFontTx/>
              <a:buChar char="•"/>
            </a:pPr>
            <a:r>
              <a:rPr lang="en-US" dirty="0"/>
              <a:t>Clients are not </a:t>
            </a:r>
            <a:r>
              <a:rPr lang="en-US" dirty="0" smtClean="0"/>
              <a:t>“qualified” by the server (i.e. anyone can pose a query to a server)</a:t>
            </a:r>
          </a:p>
          <a:p>
            <a:pPr marL="800100" lvl="2" indent="0">
              <a:buSzPct val="75000"/>
              <a:buNone/>
            </a:pPr>
            <a:r>
              <a:rPr lang="en-US" b="1" dirty="0" smtClean="0">
                <a:solidFill>
                  <a:srgbClr val="FF0000"/>
                </a:solidFill>
              </a:rPr>
              <a:t>	NTP is not necessarily promiscuous</a:t>
            </a:r>
          </a:p>
          <a:p>
            <a:pPr marL="800100" lvl="2" indent="0">
              <a:buSzPct val="75000"/>
              <a:buNone/>
            </a:pPr>
            <a:r>
              <a:rPr lang="en-US" b="1" dirty="0" smtClean="0">
                <a:solidFill>
                  <a:srgbClr val="FF0000"/>
                </a:solidFill>
              </a:rPr>
              <a:t>	But it is often configured in a promiscuous mode</a:t>
            </a:r>
            <a:endParaRPr lang="en-US" b="1" dirty="0">
              <a:solidFill>
                <a:srgbClr val="FF0000"/>
              </a:solidFill>
            </a:endParaRPr>
          </a:p>
          <a:p>
            <a:pPr marL="721507" lvl="1" indent="-321457">
              <a:buSzPct val="75000"/>
              <a:buFontTx/>
              <a:buChar char="•"/>
            </a:pPr>
            <a:r>
              <a:rPr lang="en-US" dirty="0" smtClean="0"/>
              <a:t> The </a:t>
            </a:r>
            <a:r>
              <a:rPr lang="en-US" dirty="0"/>
              <a:t>answer is far bigger than the </a:t>
            </a:r>
            <a:r>
              <a:rPr lang="en-US" dirty="0" smtClean="0"/>
              <a:t>question</a:t>
            </a:r>
          </a:p>
          <a:p>
            <a:pPr marL="800100" lvl="2" indent="0">
              <a:buSzPct val="75000"/>
              <a:buNone/>
            </a:pPr>
            <a:r>
              <a:rPr lang="en-US" b="1" dirty="0" smtClean="0">
                <a:solidFill>
                  <a:srgbClr val="FF0000"/>
                </a:solidFill>
              </a:rPr>
              <a:t>	Not normally…</a:t>
            </a:r>
            <a:endParaRPr lang="en-US" b="1" dirty="0">
              <a:solidFill>
                <a:srgbClr val="FF0000"/>
              </a:solidFill>
            </a:endParaRPr>
          </a:p>
        </p:txBody>
      </p:sp>
    </p:spTree>
    <p:extLst>
      <p:ext uri="{BB962C8B-B14F-4D97-AF65-F5344CB8AC3E}">
        <p14:creationId xmlns:p14="http://schemas.microsoft.com/office/powerpoint/2010/main" val="1794261273"/>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 Shot 2014-01-30 at 11.57.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591" y="4312177"/>
            <a:ext cx="435556" cy="530627"/>
          </a:xfrm>
          <a:prstGeom prst="rect">
            <a:avLst/>
          </a:prstGeom>
        </p:spPr>
      </p:pic>
      <p:pic>
        <p:nvPicPr>
          <p:cNvPr id="17" name="Picture 16" descr="Screen Shot 2014-01-30 at 11.57.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6505" y="4312168"/>
            <a:ext cx="435556" cy="530627"/>
          </a:xfrm>
          <a:prstGeom prst="rect">
            <a:avLst/>
          </a:prstGeom>
        </p:spPr>
      </p:pic>
      <p:pic>
        <p:nvPicPr>
          <p:cNvPr id="16" name="Picture 15" descr="Screen Shot 2014-01-30 at 11.57.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6505" y="2610412"/>
            <a:ext cx="435556" cy="530627"/>
          </a:xfrm>
          <a:prstGeom prst="rect">
            <a:avLst/>
          </a:prstGeom>
        </p:spPr>
      </p:pic>
      <p:pic>
        <p:nvPicPr>
          <p:cNvPr id="15" name="Picture 14" descr="Screen Shot 2014-01-30 at 11.57.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739" y="3505662"/>
            <a:ext cx="435556" cy="530627"/>
          </a:xfrm>
          <a:prstGeom prst="rect">
            <a:avLst/>
          </a:prstGeom>
        </p:spPr>
      </p:pic>
      <p:sp>
        <p:nvSpPr>
          <p:cNvPr id="2" name="Title 1"/>
          <p:cNvSpPr>
            <a:spLocks noGrp="1"/>
          </p:cNvSpPr>
          <p:nvPr>
            <p:ph type="title"/>
          </p:nvPr>
        </p:nvSpPr>
        <p:spPr/>
        <p:txBody>
          <a:bodyPr/>
          <a:lstStyle/>
          <a:p>
            <a:r>
              <a:rPr lang="en-US" dirty="0" smtClean="0"/>
              <a:t>NTP transactions are symmetric</a:t>
            </a:r>
            <a:endParaRPr lang="en-US" dirty="0"/>
          </a:p>
        </p:txBody>
      </p:sp>
      <p:pic>
        <p:nvPicPr>
          <p:cNvPr id="4" name="Picture 3"/>
          <p:cNvPicPr>
            <a:picLocks noChangeAspect="1"/>
          </p:cNvPicPr>
          <p:nvPr/>
        </p:nvPicPr>
        <p:blipFill>
          <a:blip r:embed="rId3"/>
          <a:stretch>
            <a:fillRect/>
          </a:stretch>
        </p:blipFill>
        <p:spPr>
          <a:xfrm>
            <a:off x="1880489" y="1857506"/>
            <a:ext cx="1455012" cy="1725333"/>
          </a:xfrm>
          <a:prstGeom prst="rect">
            <a:avLst/>
          </a:prstGeom>
        </p:spPr>
      </p:pic>
      <p:sp>
        <p:nvSpPr>
          <p:cNvPr id="5" name="Freeform 4"/>
          <p:cNvSpPr/>
          <p:nvPr/>
        </p:nvSpPr>
        <p:spPr>
          <a:xfrm>
            <a:off x="1317623" y="3582839"/>
            <a:ext cx="562866" cy="1142582"/>
          </a:xfrm>
          <a:custGeom>
            <a:avLst/>
            <a:gdLst>
              <a:gd name="connsiteX0" fmla="*/ 336420 w 562866"/>
              <a:gd name="connsiteY0" fmla="*/ 217180 h 1142582"/>
              <a:gd name="connsiteX1" fmla="*/ 149355 w 562866"/>
              <a:gd name="connsiteY1" fmla="*/ 598 h 1142582"/>
              <a:gd name="connsiteX2" fmla="*/ 1673 w 562866"/>
              <a:gd name="connsiteY2" fmla="*/ 276247 h 1142582"/>
              <a:gd name="connsiteX3" fmla="*/ 247810 w 562866"/>
              <a:gd name="connsiteY3" fmla="*/ 463295 h 1142582"/>
              <a:gd name="connsiteX4" fmla="*/ 306883 w 562866"/>
              <a:gd name="connsiteY4" fmla="*/ 286092 h 1142582"/>
              <a:gd name="connsiteX5" fmla="*/ 208428 w 562866"/>
              <a:gd name="connsiteY5" fmla="*/ 482984 h 1142582"/>
              <a:gd name="connsiteX6" fmla="*/ 237965 w 562866"/>
              <a:gd name="connsiteY6" fmla="*/ 886613 h 1142582"/>
              <a:gd name="connsiteX7" fmla="*/ 119819 w 562866"/>
              <a:gd name="connsiteY7" fmla="*/ 1122884 h 1142582"/>
              <a:gd name="connsiteX8" fmla="*/ 277347 w 562866"/>
              <a:gd name="connsiteY8" fmla="*/ 847235 h 1142582"/>
              <a:gd name="connsiteX9" fmla="*/ 562866 w 562866"/>
              <a:gd name="connsiteY9" fmla="*/ 1142573 h 1142582"/>
              <a:gd name="connsiteX10" fmla="*/ 277347 w 562866"/>
              <a:gd name="connsiteY10" fmla="*/ 857079 h 1142582"/>
              <a:gd name="connsiteX11" fmla="*/ 237965 w 562866"/>
              <a:gd name="connsiteY11" fmla="*/ 640498 h 1142582"/>
              <a:gd name="connsiteX12" fmla="*/ 365956 w 562866"/>
              <a:gd name="connsiteY12" fmla="*/ 532207 h 1142582"/>
              <a:gd name="connsiteX13" fmla="*/ 208428 w 562866"/>
              <a:gd name="connsiteY13" fmla="*/ 591275 h 1142582"/>
              <a:gd name="connsiteX14" fmla="*/ 50900 w 562866"/>
              <a:gd name="connsiteY14" fmla="*/ 719255 h 114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2866" h="1142582">
                <a:moveTo>
                  <a:pt x="336420" y="217180"/>
                </a:moveTo>
                <a:cubicBezTo>
                  <a:pt x="270783" y="103967"/>
                  <a:pt x="205146" y="-9246"/>
                  <a:pt x="149355" y="598"/>
                </a:cubicBezTo>
                <a:cubicBezTo>
                  <a:pt x="93564" y="10442"/>
                  <a:pt x="-14736" y="199131"/>
                  <a:pt x="1673" y="276247"/>
                </a:cubicBezTo>
                <a:cubicBezTo>
                  <a:pt x="18082" y="353363"/>
                  <a:pt x="196942" y="461654"/>
                  <a:pt x="247810" y="463295"/>
                </a:cubicBezTo>
                <a:cubicBezTo>
                  <a:pt x="298678" y="464936"/>
                  <a:pt x="313447" y="282811"/>
                  <a:pt x="306883" y="286092"/>
                </a:cubicBezTo>
                <a:cubicBezTo>
                  <a:pt x="300319" y="289374"/>
                  <a:pt x="219914" y="382897"/>
                  <a:pt x="208428" y="482984"/>
                </a:cubicBezTo>
                <a:cubicBezTo>
                  <a:pt x="196942" y="583071"/>
                  <a:pt x="252733" y="779963"/>
                  <a:pt x="237965" y="886613"/>
                </a:cubicBezTo>
                <a:cubicBezTo>
                  <a:pt x="223197" y="993263"/>
                  <a:pt x="113255" y="1129447"/>
                  <a:pt x="119819" y="1122884"/>
                </a:cubicBezTo>
                <a:cubicBezTo>
                  <a:pt x="126383" y="1116321"/>
                  <a:pt x="203506" y="843954"/>
                  <a:pt x="277347" y="847235"/>
                </a:cubicBezTo>
                <a:cubicBezTo>
                  <a:pt x="351188" y="850516"/>
                  <a:pt x="562866" y="1142573"/>
                  <a:pt x="562866" y="1142573"/>
                </a:cubicBezTo>
                <a:cubicBezTo>
                  <a:pt x="562866" y="1144214"/>
                  <a:pt x="331497" y="940758"/>
                  <a:pt x="277347" y="857079"/>
                </a:cubicBezTo>
                <a:cubicBezTo>
                  <a:pt x="223197" y="773400"/>
                  <a:pt x="223197" y="694643"/>
                  <a:pt x="237965" y="640498"/>
                </a:cubicBezTo>
                <a:cubicBezTo>
                  <a:pt x="252733" y="586353"/>
                  <a:pt x="370879" y="540411"/>
                  <a:pt x="365956" y="532207"/>
                </a:cubicBezTo>
                <a:cubicBezTo>
                  <a:pt x="361033" y="524003"/>
                  <a:pt x="260937" y="560100"/>
                  <a:pt x="208428" y="591275"/>
                </a:cubicBezTo>
                <a:cubicBezTo>
                  <a:pt x="155919" y="622450"/>
                  <a:pt x="50900" y="719255"/>
                  <a:pt x="50900" y="71925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694934" y="3229031"/>
            <a:ext cx="453431" cy="1083137"/>
          </a:xfrm>
          <a:custGeom>
            <a:avLst/>
            <a:gdLst>
              <a:gd name="connsiteX0" fmla="*/ 305210 w 453431"/>
              <a:gd name="connsiteY0" fmla="*/ 226426 h 1083137"/>
              <a:gd name="connsiteX1" fmla="*/ 206755 w 453431"/>
              <a:gd name="connsiteY1" fmla="*/ 0 h 1083137"/>
              <a:gd name="connsiteX2" fmla="*/ 9846 w 453431"/>
              <a:gd name="connsiteY2" fmla="*/ 226426 h 1083137"/>
              <a:gd name="connsiteX3" fmla="*/ 167373 w 453431"/>
              <a:gd name="connsiteY3" fmla="*/ 403629 h 1083137"/>
              <a:gd name="connsiteX4" fmla="*/ 295365 w 453431"/>
              <a:gd name="connsiteY4" fmla="*/ 295339 h 1083137"/>
              <a:gd name="connsiteX5" fmla="*/ 137837 w 453431"/>
              <a:gd name="connsiteY5" fmla="*/ 383940 h 1083137"/>
              <a:gd name="connsiteX6" fmla="*/ 236292 w 453431"/>
              <a:gd name="connsiteY6" fmla="*/ 905704 h 1083137"/>
              <a:gd name="connsiteX7" fmla="*/ 452893 w 453431"/>
              <a:gd name="connsiteY7" fmla="*/ 1073063 h 1083137"/>
              <a:gd name="connsiteX8" fmla="*/ 167373 w 453431"/>
              <a:gd name="connsiteY8" fmla="*/ 876171 h 1083137"/>
              <a:gd name="connsiteX9" fmla="*/ 9846 w 453431"/>
              <a:gd name="connsiteY9" fmla="*/ 1082907 h 1083137"/>
              <a:gd name="connsiteX10" fmla="*/ 177219 w 453431"/>
              <a:gd name="connsiteY10" fmla="*/ 826947 h 1083137"/>
              <a:gd name="connsiteX11" fmla="*/ 147682 w 453431"/>
              <a:gd name="connsiteY11" fmla="*/ 521765 h 1083137"/>
              <a:gd name="connsiteX12" fmla="*/ 324901 w 453431"/>
              <a:gd name="connsiteY12" fmla="*/ 590677 h 1083137"/>
              <a:gd name="connsiteX13" fmla="*/ 137837 w 453431"/>
              <a:gd name="connsiteY13" fmla="*/ 521765 h 1083137"/>
              <a:gd name="connsiteX14" fmla="*/ 0 w 453431"/>
              <a:gd name="connsiteY14" fmla="*/ 610366 h 108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431" h="1083137">
                <a:moveTo>
                  <a:pt x="305210" y="226426"/>
                </a:moveTo>
                <a:cubicBezTo>
                  <a:pt x="280596" y="113213"/>
                  <a:pt x="255982" y="0"/>
                  <a:pt x="206755" y="0"/>
                </a:cubicBezTo>
                <a:cubicBezTo>
                  <a:pt x="157528" y="0"/>
                  <a:pt x="16410" y="159155"/>
                  <a:pt x="9846" y="226426"/>
                </a:cubicBezTo>
                <a:cubicBezTo>
                  <a:pt x="3282" y="293697"/>
                  <a:pt x="119787" y="392144"/>
                  <a:pt x="167373" y="403629"/>
                </a:cubicBezTo>
                <a:cubicBezTo>
                  <a:pt x="214959" y="415114"/>
                  <a:pt x="300288" y="298620"/>
                  <a:pt x="295365" y="295339"/>
                </a:cubicBezTo>
                <a:cubicBezTo>
                  <a:pt x="290442" y="292058"/>
                  <a:pt x="147682" y="282213"/>
                  <a:pt x="137837" y="383940"/>
                </a:cubicBezTo>
                <a:cubicBezTo>
                  <a:pt x="127992" y="485667"/>
                  <a:pt x="183783" y="790850"/>
                  <a:pt x="236292" y="905704"/>
                </a:cubicBezTo>
                <a:cubicBezTo>
                  <a:pt x="288801" y="1020558"/>
                  <a:pt x="464379" y="1077985"/>
                  <a:pt x="452893" y="1073063"/>
                </a:cubicBezTo>
                <a:cubicBezTo>
                  <a:pt x="441407" y="1068141"/>
                  <a:pt x="241214" y="874530"/>
                  <a:pt x="167373" y="876171"/>
                </a:cubicBezTo>
                <a:cubicBezTo>
                  <a:pt x="93532" y="877812"/>
                  <a:pt x="8205" y="1091111"/>
                  <a:pt x="9846" y="1082907"/>
                </a:cubicBezTo>
                <a:cubicBezTo>
                  <a:pt x="11487" y="1074703"/>
                  <a:pt x="154246" y="920471"/>
                  <a:pt x="177219" y="826947"/>
                </a:cubicBezTo>
                <a:cubicBezTo>
                  <a:pt x="200192" y="733423"/>
                  <a:pt x="123068" y="561143"/>
                  <a:pt x="147682" y="521765"/>
                </a:cubicBezTo>
                <a:cubicBezTo>
                  <a:pt x="172296" y="482387"/>
                  <a:pt x="326542" y="590677"/>
                  <a:pt x="324901" y="590677"/>
                </a:cubicBezTo>
                <a:cubicBezTo>
                  <a:pt x="323260" y="590677"/>
                  <a:pt x="191987" y="518484"/>
                  <a:pt x="137837" y="521765"/>
                </a:cubicBezTo>
                <a:cubicBezTo>
                  <a:pt x="83687" y="525046"/>
                  <a:pt x="0" y="610366"/>
                  <a:pt x="0" y="61036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077399" y="2610412"/>
            <a:ext cx="4607690" cy="1425877"/>
          </a:xfrm>
          <a:custGeom>
            <a:avLst/>
            <a:gdLst>
              <a:gd name="connsiteX0" fmla="*/ 0 w 4607690"/>
              <a:gd name="connsiteY0" fmla="*/ 1425877 h 1425877"/>
              <a:gd name="connsiteX1" fmla="*/ 1142077 w 4607690"/>
              <a:gd name="connsiteY1" fmla="*/ 372504 h 1425877"/>
              <a:gd name="connsiteX2" fmla="*/ 3249012 w 4607690"/>
              <a:gd name="connsiteY2" fmla="*/ 8254 h 1425877"/>
              <a:gd name="connsiteX3" fmla="*/ 4469853 w 4607690"/>
              <a:gd name="connsiteY3" fmla="*/ 667842 h 1425877"/>
              <a:gd name="connsiteX4" fmla="*/ 4420625 w 4607690"/>
              <a:gd name="connsiteY4" fmla="*/ 470950 h 1425877"/>
              <a:gd name="connsiteX5" fmla="*/ 4587999 w 4607690"/>
              <a:gd name="connsiteY5" fmla="*/ 726910 h 1425877"/>
              <a:gd name="connsiteX6" fmla="*/ 4263097 w 4607690"/>
              <a:gd name="connsiteY6" fmla="*/ 795822 h 1425877"/>
              <a:gd name="connsiteX7" fmla="*/ 4607690 w 4607690"/>
              <a:gd name="connsiteY7" fmla="*/ 726910 h 142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7690" h="1425877">
                <a:moveTo>
                  <a:pt x="0" y="1425877"/>
                </a:moveTo>
                <a:cubicBezTo>
                  <a:pt x="300287" y="1017325"/>
                  <a:pt x="600575" y="608774"/>
                  <a:pt x="1142077" y="372504"/>
                </a:cubicBezTo>
                <a:cubicBezTo>
                  <a:pt x="1683579" y="136233"/>
                  <a:pt x="2694383" y="-40969"/>
                  <a:pt x="3249012" y="8254"/>
                </a:cubicBezTo>
                <a:cubicBezTo>
                  <a:pt x="3803641" y="57477"/>
                  <a:pt x="4274584" y="590726"/>
                  <a:pt x="4469853" y="667842"/>
                </a:cubicBezTo>
                <a:cubicBezTo>
                  <a:pt x="4665122" y="744958"/>
                  <a:pt x="4400934" y="461105"/>
                  <a:pt x="4420625" y="470950"/>
                </a:cubicBezTo>
                <a:cubicBezTo>
                  <a:pt x="4440316" y="480795"/>
                  <a:pt x="4614254" y="672765"/>
                  <a:pt x="4587999" y="726910"/>
                </a:cubicBezTo>
                <a:cubicBezTo>
                  <a:pt x="4561744" y="781055"/>
                  <a:pt x="4259815" y="795822"/>
                  <a:pt x="4263097" y="795822"/>
                </a:cubicBezTo>
                <a:cubicBezTo>
                  <a:pt x="4266379" y="795822"/>
                  <a:pt x="4437034" y="761366"/>
                  <a:pt x="4607690" y="72691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1983591" y="4115046"/>
            <a:ext cx="4583352" cy="1278308"/>
          </a:xfrm>
          <a:custGeom>
            <a:avLst/>
            <a:gdLst>
              <a:gd name="connsiteX0" fmla="*/ 4583352 w 4583352"/>
              <a:gd name="connsiteY0" fmla="*/ 0 h 1278308"/>
              <a:gd name="connsiteX1" fmla="*/ 3264056 w 4583352"/>
              <a:gd name="connsiteY1" fmla="*/ 1210887 h 1278308"/>
              <a:gd name="connsiteX2" fmla="*/ 891292 w 4583352"/>
              <a:gd name="connsiteY2" fmla="*/ 1023839 h 1278308"/>
              <a:gd name="connsiteX3" fmla="*/ 74117 w 4583352"/>
              <a:gd name="connsiteY3" fmla="*/ 187048 h 1278308"/>
              <a:gd name="connsiteX4" fmla="*/ 34735 w 4583352"/>
              <a:gd name="connsiteY4" fmla="*/ 334717 h 1278308"/>
              <a:gd name="connsiteX5" fmla="*/ 44580 w 4583352"/>
              <a:gd name="connsiteY5" fmla="*/ 98446 h 1278308"/>
              <a:gd name="connsiteX6" fmla="*/ 379327 w 4583352"/>
              <a:gd name="connsiteY6" fmla="*/ 98446 h 127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3352" h="1278308">
                <a:moveTo>
                  <a:pt x="4583352" y="0"/>
                </a:moveTo>
                <a:cubicBezTo>
                  <a:pt x="4231375" y="520123"/>
                  <a:pt x="3879399" y="1040247"/>
                  <a:pt x="3264056" y="1210887"/>
                </a:cubicBezTo>
                <a:cubicBezTo>
                  <a:pt x="2648713" y="1381527"/>
                  <a:pt x="1422948" y="1194479"/>
                  <a:pt x="891292" y="1023839"/>
                </a:cubicBezTo>
                <a:cubicBezTo>
                  <a:pt x="359636" y="853199"/>
                  <a:pt x="216876" y="301902"/>
                  <a:pt x="74117" y="187048"/>
                </a:cubicBezTo>
                <a:cubicBezTo>
                  <a:pt x="-68643" y="72194"/>
                  <a:pt x="39658" y="349484"/>
                  <a:pt x="34735" y="334717"/>
                </a:cubicBezTo>
                <a:cubicBezTo>
                  <a:pt x="29812" y="319950"/>
                  <a:pt x="-12852" y="137825"/>
                  <a:pt x="44580" y="98446"/>
                </a:cubicBezTo>
                <a:cubicBezTo>
                  <a:pt x="102012" y="59068"/>
                  <a:pt x="379327" y="98446"/>
                  <a:pt x="379327" y="9844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4758692" y="4128549"/>
            <a:ext cx="1455012" cy="1725333"/>
          </a:xfrm>
          <a:prstGeom prst="rect">
            <a:avLst/>
          </a:prstGeom>
        </p:spPr>
      </p:pic>
      <p:sp>
        <p:nvSpPr>
          <p:cNvPr id="11" name="TextBox 10"/>
          <p:cNvSpPr txBox="1"/>
          <p:nvPr/>
        </p:nvSpPr>
        <p:spPr>
          <a:xfrm>
            <a:off x="1880489" y="1488174"/>
            <a:ext cx="1049949" cy="369332"/>
          </a:xfrm>
          <a:prstGeom prst="rect">
            <a:avLst/>
          </a:prstGeom>
          <a:noFill/>
        </p:spPr>
        <p:txBody>
          <a:bodyPr wrap="none" rtlCol="0">
            <a:spAutoFit/>
          </a:bodyPr>
          <a:lstStyle/>
          <a:p>
            <a:r>
              <a:rPr lang="en-US" dirty="0" smtClean="0"/>
              <a:t>76 octets</a:t>
            </a:r>
            <a:endParaRPr lang="en-US" dirty="0"/>
          </a:p>
        </p:txBody>
      </p:sp>
      <p:sp>
        <p:nvSpPr>
          <p:cNvPr id="12" name="TextBox 11"/>
          <p:cNvSpPr txBox="1"/>
          <p:nvPr/>
        </p:nvSpPr>
        <p:spPr>
          <a:xfrm>
            <a:off x="5163755" y="5866437"/>
            <a:ext cx="1049949" cy="369332"/>
          </a:xfrm>
          <a:prstGeom prst="rect">
            <a:avLst/>
          </a:prstGeom>
          <a:noFill/>
        </p:spPr>
        <p:txBody>
          <a:bodyPr wrap="none" rtlCol="0">
            <a:spAutoFit/>
          </a:bodyPr>
          <a:lstStyle/>
          <a:p>
            <a:r>
              <a:rPr lang="en-US" dirty="0" smtClean="0"/>
              <a:t>76 octets</a:t>
            </a:r>
            <a:endParaRPr lang="en-US" dirty="0"/>
          </a:p>
        </p:txBody>
      </p:sp>
      <p:sp>
        <p:nvSpPr>
          <p:cNvPr id="13" name="TextBox 12"/>
          <p:cNvSpPr txBox="1"/>
          <p:nvPr/>
        </p:nvSpPr>
        <p:spPr>
          <a:xfrm>
            <a:off x="1317623" y="4991216"/>
            <a:ext cx="701672" cy="369332"/>
          </a:xfrm>
          <a:prstGeom prst="rect">
            <a:avLst/>
          </a:prstGeom>
          <a:noFill/>
        </p:spPr>
        <p:txBody>
          <a:bodyPr wrap="none" rtlCol="0">
            <a:spAutoFit/>
          </a:bodyPr>
          <a:lstStyle/>
          <a:p>
            <a:r>
              <a:rPr lang="en-US" dirty="0" smtClean="0"/>
              <a:t>client</a:t>
            </a:r>
            <a:endParaRPr lang="en-US" dirty="0"/>
          </a:p>
        </p:txBody>
      </p:sp>
      <p:sp>
        <p:nvSpPr>
          <p:cNvPr id="14" name="TextBox 13"/>
          <p:cNvSpPr txBox="1"/>
          <p:nvPr/>
        </p:nvSpPr>
        <p:spPr>
          <a:xfrm>
            <a:off x="7318245" y="3582839"/>
            <a:ext cx="769862" cy="369332"/>
          </a:xfrm>
          <a:prstGeom prst="rect">
            <a:avLst/>
          </a:prstGeom>
          <a:noFill/>
        </p:spPr>
        <p:txBody>
          <a:bodyPr wrap="none" rtlCol="0">
            <a:spAutoFit/>
          </a:bodyPr>
          <a:lstStyle/>
          <a:p>
            <a:r>
              <a:rPr lang="en-US" dirty="0" smtClean="0"/>
              <a:t>server</a:t>
            </a:r>
            <a:endParaRPr lang="en-US" dirty="0"/>
          </a:p>
        </p:txBody>
      </p:sp>
      <p:sp>
        <p:nvSpPr>
          <p:cNvPr id="19" name="TextBox 18"/>
          <p:cNvSpPr txBox="1"/>
          <p:nvPr/>
        </p:nvSpPr>
        <p:spPr>
          <a:xfrm>
            <a:off x="3692065" y="1594819"/>
            <a:ext cx="5032823" cy="923330"/>
          </a:xfrm>
          <a:prstGeom prst="rect">
            <a:avLst/>
          </a:prstGeom>
          <a:noFill/>
        </p:spPr>
        <p:txBody>
          <a:bodyPr wrap="none" rtlCol="0">
            <a:spAutoFit/>
          </a:bodyPr>
          <a:lstStyle/>
          <a:p>
            <a:r>
              <a:rPr lang="en-US" dirty="0" smtClean="0"/>
              <a:t>The same packet is passed from client to server and</a:t>
            </a:r>
          </a:p>
          <a:p>
            <a:r>
              <a:rPr lang="en-US" dirty="0"/>
              <a:t>b</a:t>
            </a:r>
            <a:r>
              <a:rPr lang="en-US" dirty="0" smtClean="0"/>
              <a:t>ack again, with local clock values added into the</a:t>
            </a:r>
          </a:p>
          <a:p>
            <a:r>
              <a:rPr lang="en-US" dirty="0" smtClean="0"/>
              <a:t>NTP PDU as the PDU is sent and received</a:t>
            </a:r>
            <a:endParaRPr lang="en-US" dirty="0"/>
          </a:p>
        </p:txBody>
      </p:sp>
      <p:sp>
        <p:nvSpPr>
          <p:cNvPr id="3" name="Freeform 2"/>
          <p:cNvSpPr/>
          <p:nvPr/>
        </p:nvSpPr>
        <p:spPr>
          <a:xfrm>
            <a:off x="1129974" y="2359640"/>
            <a:ext cx="595502" cy="1116443"/>
          </a:xfrm>
          <a:custGeom>
            <a:avLst/>
            <a:gdLst>
              <a:gd name="connsiteX0" fmla="*/ 548960 w 595502"/>
              <a:gd name="connsiteY0" fmla="*/ 1116443 h 1116443"/>
              <a:gd name="connsiteX1" fmla="*/ 77 w 595502"/>
              <a:gd name="connsiteY1" fmla="*/ 427684 h 1116443"/>
              <a:gd name="connsiteX2" fmla="*/ 581247 w 595502"/>
              <a:gd name="connsiteY2" fmla="*/ 29495 h 1116443"/>
              <a:gd name="connsiteX3" fmla="*/ 430573 w 595502"/>
              <a:gd name="connsiteY3" fmla="*/ 29495 h 1116443"/>
              <a:gd name="connsiteX4" fmla="*/ 559722 w 595502"/>
              <a:gd name="connsiteY4" fmla="*/ 29495 h 1116443"/>
              <a:gd name="connsiteX5" fmla="*/ 548960 w 595502"/>
              <a:gd name="connsiteY5" fmla="*/ 147875 h 1116443"/>
              <a:gd name="connsiteX6" fmla="*/ 548960 w 595502"/>
              <a:gd name="connsiteY6" fmla="*/ 147875 h 1116443"/>
              <a:gd name="connsiteX7" fmla="*/ 548960 w 595502"/>
              <a:gd name="connsiteY7" fmla="*/ 147875 h 111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5502" h="1116443">
                <a:moveTo>
                  <a:pt x="548960" y="1116443"/>
                </a:moveTo>
                <a:cubicBezTo>
                  <a:pt x="271828" y="862642"/>
                  <a:pt x="-5304" y="608842"/>
                  <a:pt x="77" y="427684"/>
                </a:cubicBezTo>
                <a:cubicBezTo>
                  <a:pt x="5458" y="246526"/>
                  <a:pt x="509498" y="95860"/>
                  <a:pt x="581247" y="29495"/>
                </a:cubicBezTo>
                <a:cubicBezTo>
                  <a:pt x="652996" y="-36870"/>
                  <a:pt x="430573" y="29495"/>
                  <a:pt x="430573" y="29495"/>
                </a:cubicBezTo>
                <a:cubicBezTo>
                  <a:pt x="426986" y="29495"/>
                  <a:pt x="539991" y="9765"/>
                  <a:pt x="559722" y="29495"/>
                </a:cubicBezTo>
                <a:cubicBezTo>
                  <a:pt x="579453" y="49225"/>
                  <a:pt x="548960" y="147875"/>
                  <a:pt x="548960" y="147875"/>
                </a:cubicBezTo>
                <a:lnTo>
                  <a:pt x="548960" y="147875"/>
                </a:lnTo>
                <a:lnTo>
                  <a:pt x="548960" y="147875"/>
                </a:lnTo>
              </a:path>
            </a:pathLst>
          </a:cu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6202066" y="2959514"/>
            <a:ext cx="1937940" cy="1904850"/>
          </a:xfrm>
          <a:custGeom>
            <a:avLst/>
            <a:gdLst>
              <a:gd name="connsiteX0" fmla="*/ 696629 w 1937940"/>
              <a:gd name="connsiteY0" fmla="*/ 0 h 1904850"/>
              <a:gd name="connsiteX1" fmla="*/ 1934305 w 1937940"/>
              <a:gd name="connsiteY1" fmla="*/ 710283 h 1904850"/>
              <a:gd name="connsiteX2" fmla="*/ 1041026 w 1937940"/>
              <a:gd name="connsiteY2" fmla="*/ 1635803 h 1904850"/>
              <a:gd name="connsiteX3" fmla="*/ 50886 w 1937940"/>
              <a:gd name="connsiteY3" fmla="*/ 1807993 h 1904850"/>
              <a:gd name="connsiteX4" fmla="*/ 136985 w 1937940"/>
              <a:gd name="connsiteY4" fmla="*/ 1754184 h 1904850"/>
              <a:gd name="connsiteX5" fmla="*/ 83173 w 1937940"/>
              <a:gd name="connsiteY5" fmla="*/ 1851041 h 1904850"/>
              <a:gd name="connsiteX6" fmla="*/ 169272 w 1937940"/>
              <a:gd name="connsiteY6" fmla="*/ 1904850 h 19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7940" h="1904850">
                <a:moveTo>
                  <a:pt x="696629" y="0"/>
                </a:moveTo>
                <a:cubicBezTo>
                  <a:pt x="1286767" y="218824"/>
                  <a:pt x="1876906" y="437649"/>
                  <a:pt x="1934305" y="710283"/>
                </a:cubicBezTo>
                <a:cubicBezTo>
                  <a:pt x="1991705" y="982917"/>
                  <a:pt x="1354929" y="1452851"/>
                  <a:pt x="1041026" y="1635803"/>
                </a:cubicBezTo>
                <a:cubicBezTo>
                  <a:pt x="727123" y="1818755"/>
                  <a:pt x="201559" y="1788263"/>
                  <a:pt x="50886" y="1807993"/>
                </a:cubicBezTo>
                <a:cubicBezTo>
                  <a:pt x="-99787" y="1827723"/>
                  <a:pt x="131604" y="1747009"/>
                  <a:pt x="136985" y="1754184"/>
                </a:cubicBezTo>
                <a:cubicBezTo>
                  <a:pt x="142366" y="1761359"/>
                  <a:pt x="77792" y="1825930"/>
                  <a:pt x="83173" y="1851041"/>
                </a:cubicBezTo>
                <a:cubicBezTo>
                  <a:pt x="88554" y="1876152"/>
                  <a:pt x="169272" y="1904850"/>
                  <a:pt x="169272" y="1904850"/>
                </a:cubicBezTo>
              </a:path>
            </a:pathLst>
          </a:cu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6277507" y="4606079"/>
            <a:ext cx="1375834" cy="602665"/>
          </a:xfrm>
          <a:custGeom>
            <a:avLst/>
            <a:gdLst>
              <a:gd name="connsiteX0" fmla="*/ 599664 w 1375834"/>
              <a:gd name="connsiteY0" fmla="*/ 0 h 602665"/>
              <a:gd name="connsiteX1" fmla="*/ 1363794 w 1375834"/>
              <a:gd name="connsiteY1" fmla="*/ 247523 h 602665"/>
              <a:gd name="connsiteX2" fmla="*/ 61544 w 1375834"/>
              <a:gd name="connsiteY2" fmla="*/ 451999 h 602665"/>
              <a:gd name="connsiteX3" fmla="*/ 190692 w 1375834"/>
              <a:gd name="connsiteY3" fmla="*/ 344380 h 602665"/>
              <a:gd name="connsiteX4" fmla="*/ 7732 w 1375834"/>
              <a:gd name="connsiteY4" fmla="*/ 473522 h 602665"/>
              <a:gd name="connsiteX5" fmla="*/ 266029 w 1375834"/>
              <a:gd name="connsiteY5" fmla="*/ 602665 h 60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5834" h="602665">
                <a:moveTo>
                  <a:pt x="599664" y="0"/>
                </a:moveTo>
                <a:cubicBezTo>
                  <a:pt x="1026572" y="86095"/>
                  <a:pt x="1453481" y="172190"/>
                  <a:pt x="1363794" y="247523"/>
                </a:cubicBezTo>
                <a:cubicBezTo>
                  <a:pt x="1274107" y="322856"/>
                  <a:pt x="257061" y="435856"/>
                  <a:pt x="61544" y="451999"/>
                </a:cubicBezTo>
                <a:cubicBezTo>
                  <a:pt x="-133973" y="468142"/>
                  <a:pt x="199661" y="340793"/>
                  <a:pt x="190692" y="344380"/>
                </a:cubicBezTo>
                <a:cubicBezTo>
                  <a:pt x="181723" y="347967"/>
                  <a:pt x="-4824" y="430475"/>
                  <a:pt x="7732" y="473522"/>
                </a:cubicBezTo>
                <a:cubicBezTo>
                  <a:pt x="20288" y="516569"/>
                  <a:pt x="266029" y="602665"/>
                  <a:pt x="266029" y="602665"/>
                </a:cubicBezTo>
              </a:path>
            </a:pathLst>
          </a:custGeom>
          <a:ln w="3175" cmpd="sng">
            <a:solidFill>
              <a:srgbClr val="BFBFB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95803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NTP</a:t>
            </a:r>
            <a:endParaRPr lang="en-US" dirty="0"/>
          </a:p>
        </p:txBody>
      </p:sp>
      <p:sp>
        <p:nvSpPr>
          <p:cNvPr id="3" name="Content Placeholder 2"/>
          <p:cNvSpPr>
            <a:spLocks noGrp="1"/>
          </p:cNvSpPr>
          <p:nvPr>
            <p:ph idx="1"/>
          </p:nvPr>
        </p:nvSpPr>
        <p:spPr/>
        <p:txBody>
          <a:bodyPr>
            <a:normAutofit/>
          </a:bodyPr>
          <a:lstStyle/>
          <a:p>
            <a:pPr marL="0" indent="0">
              <a:buSzPct val="75000"/>
              <a:buNone/>
            </a:pPr>
            <a:r>
              <a:rPr lang="en-US" dirty="0"/>
              <a:t>T</a:t>
            </a:r>
            <a:r>
              <a:rPr lang="en-US" dirty="0" smtClean="0"/>
              <a:t>he NTP server’s time response is the same size as the NTP time query</a:t>
            </a:r>
          </a:p>
          <a:p>
            <a:pPr marL="800100" lvl="2" indent="0">
              <a:buSzPct val="75000"/>
              <a:buNone/>
            </a:pPr>
            <a:r>
              <a:rPr lang="en-US" dirty="0" smtClean="0"/>
              <a:t>Which limits the types of attacks that are effective, as this becomes indirection rather than indirection + amplification</a:t>
            </a:r>
          </a:p>
          <a:p>
            <a:pPr marL="0" indent="0">
              <a:buSzPct val="75000"/>
              <a:buNone/>
            </a:pPr>
            <a:r>
              <a:rPr lang="en-US" dirty="0" smtClean="0"/>
              <a:t>But the NTP folk added another hook into the model</a:t>
            </a:r>
          </a:p>
          <a:p>
            <a:pPr marL="721507" lvl="1" indent="-321457">
              <a:buSzPct val="75000"/>
              <a:buFontTx/>
              <a:buChar char="•"/>
            </a:pPr>
            <a:r>
              <a:rPr lang="en-US" dirty="0" smtClean="0"/>
              <a:t>The NTP command and control channel is also implemented in UDP, using the same UDP port</a:t>
            </a:r>
          </a:p>
        </p:txBody>
      </p:sp>
    </p:spTree>
    <p:extLst>
      <p:ext uri="{BB962C8B-B14F-4D97-AF65-F5344CB8AC3E}">
        <p14:creationId xmlns:p14="http://schemas.microsoft.com/office/powerpoint/2010/main" val="31407785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98212" y="4699049"/>
            <a:ext cx="3340100" cy="2146300"/>
          </a:xfrm>
          <a:prstGeom prst="rect">
            <a:avLst/>
          </a:prstGeom>
        </p:spPr>
      </p:pic>
      <p:sp>
        <p:nvSpPr>
          <p:cNvPr id="2" name="Title 1"/>
          <p:cNvSpPr>
            <a:spLocks noGrp="1"/>
          </p:cNvSpPr>
          <p:nvPr>
            <p:ph type="title"/>
          </p:nvPr>
        </p:nvSpPr>
        <p:spPr/>
        <p:txBody>
          <a:bodyPr/>
          <a:lstStyle/>
          <a:p>
            <a:r>
              <a:rPr lang="en-US" dirty="0" smtClean="0"/>
              <a:t>NTP</a:t>
            </a:r>
            <a:endParaRPr lang="en-US" dirty="0"/>
          </a:p>
        </p:txBody>
      </p:sp>
      <p:sp>
        <p:nvSpPr>
          <p:cNvPr id="3" name="Content Placeholder 2"/>
          <p:cNvSpPr>
            <a:spLocks noGrp="1"/>
          </p:cNvSpPr>
          <p:nvPr>
            <p:ph idx="1"/>
          </p:nvPr>
        </p:nvSpPr>
        <p:spPr/>
        <p:txBody>
          <a:bodyPr>
            <a:normAutofit/>
          </a:bodyPr>
          <a:lstStyle/>
          <a:p>
            <a:pPr marL="0" indent="0">
              <a:buSzPct val="75000"/>
              <a:buNone/>
            </a:pPr>
            <a:r>
              <a:rPr lang="en-US" dirty="0"/>
              <a:t>T</a:t>
            </a:r>
            <a:r>
              <a:rPr lang="en-US" dirty="0" smtClean="0"/>
              <a:t>he NTP server’s time response is the same size as the NTP time query</a:t>
            </a:r>
          </a:p>
          <a:p>
            <a:pPr marL="800100" lvl="2" indent="0">
              <a:buSzPct val="75000"/>
              <a:buNone/>
            </a:pPr>
            <a:r>
              <a:rPr lang="en-US" dirty="0" smtClean="0"/>
              <a:t>Which limits the types of attacks that are effective, as this becomes indirection rather than indirection + amplification</a:t>
            </a:r>
          </a:p>
          <a:p>
            <a:pPr marL="0" indent="0">
              <a:buSzPct val="75000"/>
              <a:buNone/>
            </a:pPr>
            <a:r>
              <a:rPr lang="en-US" dirty="0" smtClean="0"/>
              <a:t>But the NTP folk added another hook into the model</a:t>
            </a:r>
          </a:p>
          <a:p>
            <a:pPr marL="721507" lvl="1" indent="-321457">
              <a:buSzPct val="75000"/>
              <a:buFontTx/>
              <a:buChar char="•"/>
            </a:pPr>
            <a:r>
              <a:rPr lang="en-US" dirty="0" smtClean="0"/>
              <a:t>The NTP command and control channel is also implemented in UDP, using the same UDP port</a:t>
            </a:r>
          </a:p>
        </p:txBody>
      </p:sp>
      <p:sp>
        <p:nvSpPr>
          <p:cNvPr id="4" name="Rectangle 2"/>
          <p:cNvSpPr>
            <a:spLocks/>
          </p:cNvSpPr>
          <p:nvPr/>
        </p:nvSpPr>
        <p:spPr bwMode="auto">
          <a:xfrm rot="21014930">
            <a:off x="2280618" y="2134728"/>
            <a:ext cx="4156301" cy="3088732"/>
          </a:xfrm>
          <a:prstGeom prst="rect">
            <a:avLst/>
          </a:prstGeom>
          <a:solidFill>
            <a:srgbClr val="FFFF00"/>
          </a:solidFill>
          <a:ln>
            <a:noFill/>
          </a:ln>
          <a:effectLst>
            <a:outerShdw blurRad="234950" dist="165100" dir="3240000" sx="102000" sy="102000" algn="ctr" rotWithShape="0">
              <a:schemeClr val="bg1">
                <a:lumMod val="50000"/>
              </a:schemeClr>
            </a:outerShdw>
          </a:effectLst>
          <a:extLst/>
        </p:spPr>
        <p:txBody>
          <a:bodyPr lIns="0" tIns="0" rIns="0" bIns="0" anchor="ctr"/>
          <a:lstStyle/>
          <a:p>
            <a:pPr algn="ctr">
              <a:defRPr/>
            </a:pPr>
            <a:r>
              <a:rPr lang="en-US" sz="9200" b="1" dirty="0" err="1" smtClean="0">
                <a:solidFill>
                  <a:schemeClr val="tx1"/>
                </a:solidFill>
                <a:effectLst>
                  <a:outerShdw blurRad="38100" dist="38100" dir="2700000" algn="tl">
                    <a:srgbClr val="FFFFFF"/>
                  </a:outerShdw>
                </a:effectLst>
                <a:latin typeface="Bradley Hand ITC TT-Bold"/>
                <a:ea typeface="ＭＳ Ｐゴシック" charset="0"/>
                <a:cs typeface="Bradley Hand ITC TT-Bold"/>
                <a:sym typeface="Lucida Grande" charset="0"/>
              </a:rPr>
              <a:t>Ooops</a:t>
            </a:r>
            <a:r>
              <a:rPr lang="en-US" sz="9200" b="1" dirty="0" smtClean="0">
                <a:solidFill>
                  <a:schemeClr val="tx1"/>
                </a:solidFill>
                <a:effectLst>
                  <a:outerShdw blurRad="38100" dist="38100" dir="2700000" algn="tl">
                    <a:srgbClr val="FFFFFF"/>
                  </a:outerShdw>
                </a:effectLst>
                <a:latin typeface="Bradley Hand ITC TT-Bold"/>
                <a:ea typeface="ＭＳ Ｐゴシック" charset="0"/>
                <a:cs typeface="Bradley Hand ITC TT-Bold"/>
                <a:sym typeface="Lucida Grande" charset="0"/>
              </a:rPr>
              <a:t>!</a:t>
            </a:r>
            <a:endParaRPr lang="en-US" sz="9200" b="1" dirty="0">
              <a:solidFill>
                <a:schemeClr val="tx1"/>
              </a:solidFill>
              <a:effectLst>
                <a:outerShdw blurRad="38100" dist="38100" dir="2700000" algn="tl">
                  <a:srgbClr val="FFFFFF"/>
                </a:outerShdw>
              </a:effectLst>
              <a:latin typeface="Bradley Hand ITC TT-Bold"/>
              <a:ea typeface="ＭＳ Ｐゴシック" charset="0"/>
              <a:cs typeface="Bradley Hand ITC TT-Bold"/>
              <a:sym typeface="Lucida Grande" charset="0"/>
            </a:endParaRPr>
          </a:p>
          <a:p>
            <a:pPr>
              <a:defRPr/>
            </a:pPr>
            <a:endParaRPr lang="en-US" sz="4000" dirty="0">
              <a:solidFill>
                <a:schemeClr val="tx1"/>
              </a:solidFill>
              <a:effectLst>
                <a:outerShdw blurRad="38100" dist="38100" dir="2700000" algn="tl">
                  <a:srgbClr val="FFFFFF"/>
                </a:outerShdw>
              </a:effectLst>
              <a:latin typeface="Lucida Grande" charset="0"/>
              <a:ea typeface="ＭＳ Ｐゴシック" charset="0"/>
              <a:cs typeface="Lucida Grande" charset="0"/>
              <a:sym typeface="Lucida Grande" charset="0"/>
            </a:endParaRPr>
          </a:p>
        </p:txBody>
      </p:sp>
    </p:spTree>
    <p:extLst>
      <p:ext uri="{BB962C8B-B14F-4D97-AF65-F5344CB8AC3E}">
        <p14:creationId xmlns:p14="http://schemas.microsoft.com/office/powerpoint/2010/main" val="42324723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NTP Command and Control</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err="1" smtClean="0"/>
              <a:t>ntpdc</a:t>
            </a:r>
            <a:r>
              <a:rPr lang="en-US" dirty="0" smtClean="0"/>
              <a:t> – the “special”  NTP query program</a:t>
            </a:r>
          </a:p>
          <a:p>
            <a:pPr marL="457200" lvl="1" indent="0">
              <a:buNone/>
            </a:pPr>
            <a:r>
              <a:rPr lang="en-US" dirty="0" smtClean="0"/>
              <a:t>“</a:t>
            </a:r>
            <a:r>
              <a:rPr lang="en-US" dirty="0" err="1" smtClean="0"/>
              <a:t>monlist</a:t>
            </a:r>
            <a:r>
              <a:rPr lang="en-US" dirty="0" smtClean="0"/>
              <a:t>” returns the IP addresses of the last (up to) 600 systems that this NTP server has interacted with</a:t>
            </a:r>
          </a:p>
          <a:p>
            <a:pPr marL="457200" lvl="1" indent="0">
              <a:buNone/>
            </a:pPr>
            <a:endParaRPr lang="en-US" dirty="0" smtClean="0"/>
          </a:p>
          <a:p>
            <a:pPr marL="914400" lvl="2" indent="0">
              <a:buNone/>
            </a:pPr>
            <a:r>
              <a:rPr lang="en-US" sz="1800" dirty="0" err="1">
                <a:latin typeface="Courier"/>
                <a:cs typeface="Courier"/>
              </a:rPr>
              <a:t>n</a:t>
            </a:r>
            <a:r>
              <a:rPr lang="en-US" sz="1800" dirty="0" err="1" smtClean="0">
                <a:latin typeface="Courier"/>
                <a:cs typeface="Courier"/>
              </a:rPr>
              <a:t>tpdc</a:t>
            </a:r>
            <a:r>
              <a:rPr lang="en-US" sz="1800" dirty="0" smtClean="0">
                <a:latin typeface="Courier"/>
                <a:cs typeface="Courier"/>
              </a:rPr>
              <a:t> –c </a:t>
            </a:r>
            <a:r>
              <a:rPr lang="en-US" sz="1800" dirty="0" err="1" smtClean="0">
                <a:latin typeface="Courier"/>
                <a:cs typeface="Courier"/>
              </a:rPr>
              <a:t>monlist</a:t>
            </a:r>
            <a:r>
              <a:rPr lang="en-US" sz="1800" dirty="0" smtClean="0">
                <a:latin typeface="Courier"/>
                <a:cs typeface="Courier"/>
              </a:rPr>
              <a:t> &lt;server&gt;</a:t>
            </a:r>
          </a:p>
          <a:p>
            <a:pPr marL="457200" lvl="1" indent="0">
              <a:buNone/>
            </a:pPr>
            <a:endParaRPr lang="en-US" dirty="0" smtClean="0"/>
          </a:p>
          <a:p>
            <a:pPr marL="457200" lvl="1" indent="0">
              <a:buNone/>
            </a:pPr>
            <a:r>
              <a:rPr lang="en-US" sz="1800" dirty="0" smtClean="0"/>
              <a:t>(There are other commands, but “</a:t>
            </a:r>
            <a:r>
              <a:rPr lang="en-US" sz="1800" dirty="0" err="1" smtClean="0"/>
              <a:t>monlist</a:t>
            </a:r>
            <a:r>
              <a:rPr lang="en-US" sz="1800" dirty="0" smtClean="0"/>
              <a:t>” provides the highest amplification)</a:t>
            </a:r>
          </a:p>
          <a:p>
            <a:pPr marL="457200" lvl="1" indent="0">
              <a:buNone/>
            </a:pPr>
            <a:endParaRPr lang="en-US" dirty="0" smtClean="0"/>
          </a:p>
          <a:p>
            <a:pPr marL="457200" lvl="1" indent="0">
              <a:buNone/>
            </a:pPr>
            <a:r>
              <a:rPr lang="en-US" dirty="0" smtClean="0"/>
              <a:t>One UDP packet of 220 bytes input generates up to</a:t>
            </a:r>
          </a:p>
          <a:p>
            <a:pPr marL="457200" lvl="1" indent="0">
              <a:buNone/>
            </a:pPr>
            <a:r>
              <a:rPr lang="en-US" dirty="0" smtClean="0"/>
              <a:t>100 x 468 byte UDP packets in response</a:t>
            </a:r>
          </a:p>
          <a:p>
            <a:pPr marL="457200" lvl="1" indent="0">
              <a:buNone/>
            </a:pPr>
            <a:endParaRPr lang="en-US" dirty="0" smtClean="0"/>
          </a:p>
          <a:p>
            <a:pPr marL="457200" lvl="1" indent="0">
              <a:buNone/>
            </a:pPr>
            <a:r>
              <a:rPr lang="en-US" dirty="0" smtClean="0"/>
              <a:t>That’s an impressive amplification factor of 212!)</a:t>
            </a:r>
          </a:p>
        </p:txBody>
      </p:sp>
    </p:spTree>
    <p:extLst>
      <p:ext uri="{BB962C8B-B14F-4D97-AF65-F5344CB8AC3E}">
        <p14:creationId xmlns:p14="http://schemas.microsoft.com/office/powerpoint/2010/main" val="11423060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31 at 9.10.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97422" cy="6858000"/>
          </a:xfrm>
          <a:prstGeom prst="rect">
            <a:avLst/>
          </a:prstGeom>
        </p:spPr>
      </p:pic>
      <p:pic>
        <p:nvPicPr>
          <p:cNvPr id="5" name="Picture 4" descr="Screen Shot 2014-01-31 at 9.11.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185" y="0"/>
            <a:ext cx="4238456" cy="6858000"/>
          </a:xfrm>
          <a:prstGeom prst="rect">
            <a:avLst/>
          </a:prstGeom>
        </p:spPr>
      </p:pic>
      <p:sp>
        <p:nvSpPr>
          <p:cNvPr id="6" name="Right Arrow 5"/>
          <p:cNvSpPr/>
          <p:nvPr/>
        </p:nvSpPr>
        <p:spPr>
          <a:xfrm>
            <a:off x="4233459" y="2724746"/>
            <a:ext cx="597026" cy="183458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309732"/>
            <a:ext cx="4119640" cy="6669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830485" y="402653"/>
            <a:ext cx="4119640" cy="65766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3742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669727" y="285750"/>
            <a:ext cx="7803431" cy="1490142"/>
          </a:xfrm>
        </p:spPr>
        <p:txBody>
          <a:bodyPr/>
          <a:lstStyle/>
          <a:p>
            <a:r>
              <a:rPr lang="en-US" dirty="0"/>
              <a:t>The E</a:t>
            </a:r>
            <a:r>
              <a:rPr lang="en-US" dirty="0" smtClean="0"/>
              <a:t>volution of Evil</a:t>
            </a:r>
            <a:endParaRPr lang="en-US" dirty="0"/>
          </a:p>
        </p:txBody>
      </p:sp>
      <p:sp>
        <p:nvSpPr>
          <p:cNvPr id="5122" name="Rectangle 2"/>
          <p:cNvSpPr>
            <a:spLocks noGrp="1" noChangeArrowheads="1"/>
          </p:cNvSpPr>
          <p:nvPr>
            <p:ph type="body" idx="1"/>
          </p:nvPr>
        </p:nvSpPr>
        <p:spPr>
          <a:xfrm>
            <a:off x="669727" y="1821657"/>
            <a:ext cx="7803431" cy="4419079"/>
          </a:xfrm>
        </p:spPr>
        <p:txBody>
          <a:bodyPr>
            <a:normAutofit/>
          </a:bodyPr>
          <a:lstStyle/>
          <a:p>
            <a:pPr marL="321457" indent="-321457">
              <a:buSzPct val="75000"/>
              <a:buFontTx/>
              <a:buChar char="•"/>
            </a:pPr>
            <a:r>
              <a:rPr lang="en-US" dirty="0"/>
              <a:t>It used to be that you sent evil packets to your chosen </a:t>
            </a:r>
            <a:r>
              <a:rPr lang="en-US" dirty="0" smtClean="0"/>
              <a:t>victim</a:t>
            </a:r>
          </a:p>
          <a:p>
            <a:pPr marL="400050" lvl="1" indent="0">
              <a:buSzPct val="75000"/>
              <a:buNone/>
            </a:pPr>
            <a:r>
              <a:rPr lang="en-US" sz="1800" dirty="0" smtClean="0"/>
              <a:t>but this exposed you, and limited the damage you could cause</a:t>
            </a:r>
          </a:p>
          <a:p>
            <a:pPr marL="400050" lvl="1" indent="0">
              <a:buSzPct val="75000"/>
              <a:buNone/>
            </a:pPr>
            <a:endParaRPr lang="en-US" sz="1800" dirty="0"/>
          </a:p>
        </p:txBody>
      </p:sp>
      <p:sp>
        <p:nvSpPr>
          <p:cNvPr id="4" name="Freeform 3"/>
          <p:cNvSpPr/>
          <p:nvPr/>
        </p:nvSpPr>
        <p:spPr>
          <a:xfrm>
            <a:off x="1181459" y="4006781"/>
            <a:ext cx="720040" cy="1329117"/>
          </a:xfrm>
          <a:custGeom>
            <a:avLst/>
            <a:gdLst>
              <a:gd name="connsiteX0" fmla="*/ 531656 w 720040"/>
              <a:gd name="connsiteY0" fmla="*/ 0 h 1329117"/>
              <a:gd name="connsiteX1" fmla="*/ 147682 w 720040"/>
              <a:gd name="connsiteY1" fmla="*/ 118136 h 1329117"/>
              <a:gd name="connsiteX2" fmla="*/ 383974 w 720040"/>
              <a:gd name="connsiteY2" fmla="*/ 315028 h 1329117"/>
              <a:gd name="connsiteX3" fmla="*/ 708875 w 720040"/>
              <a:gd name="connsiteY3" fmla="*/ 206737 h 1329117"/>
              <a:gd name="connsiteX4" fmla="*/ 649802 w 720040"/>
              <a:gd name="connsiteY4" fmla="*/ 108291 h 1329117"/>
              <a:gd name="connsiteX5" fmla="*/ 699030 w 720040"/>
              <a:gd name="connsiteY5" fmla="*/ 226426 h 1329117"/>
              <a:gd name="connsiteX6" fmla="*/ 383974 w 720040"/>
              <a:gd name="connsiteY6" fmla="*/ 354406 h 1329117"/>
              <a:gd name="connsiteX7" fmla="*/ 413511 w 720040"/>
              <a:gd name="connsiteY7" fmla="*/ 984461 h 1329117"/>
              <a:gd name="connsiteX8" fmla="*/ 157528 w 720040"/>
              <a:gd name="connsiteY8" fmla="*/ 1329022 h 1329117"/>
              <a:gd name="connsiteX9" fmla="*/ 443047 w 720040"/>
              <a:gd name="connsiteY9" fmla="*/ 954927 h 1329117"/>
              <a:gd name="connsiteX10" fmla="*/ 649802 w 720040"/>
              <a:gd name="connsiteY10" fmla="*/ 1240421 h 1329117"/>
              <a:gd name="connsiteX11" fmla="*/ 443047 w 720040"/>
              <a:gd name="connsiteY11" fmla="*/ 954927 h 1329117"/>
              <a:gd name="connsiteX12" fmla="*/ 374129 w 720040"/>
              <a:gd name="connsiteY12" fmla="*/ 551298 h 1329117"/>
              <a:gd name="connsiteX13" fmla="*/ 630111 w 720040"/>
              <a:gd name="connsiteY13" fmla="*/ 482386 h 1329117"/>
              <a:gd name="connsiteX14" fmla="*/ 324901 w 720040"/>
              <a:gd name="connsiteY14" fmla="*/ 521765 h 1329117"/>
              <a:gd name="connsiteX15" fmla="*/ 236292 w 720040"/>
              <a:gd name="connsiteY15" fmla="*/ 718657 h 1329117"/>
              <a:gd name="connsiteX16" fmla="*/ 49227 w 720040"/>
              <a:gd name="connsiteY16" fmla="*/ 383940 h 1329117"/>
              <a:gd name="connsiteX17" fmla="*/ 0 w 720040"/>
              <a:gd name="connsiteY17" fmla="*/ 433163 h 132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0040" h="1329117">
                <a:moveTo>
                  <a:pt x="531656" y="0"/>
                </a:moveTo>
                <a:cubicBezTo>
                  <a:pt x="351976" y="32815"/>
                  <a:pt x="172296" y="65631"/>
                  <a:pt x="147682" y="118136"/>
                </a:cubicBezTo>
                <a:cubicBezTo>
                  <a:pt x="123068" y="170641"/>
                  <a:pt x="290442" y="300261"/>
                  <a:pt x="383974" y="315028"/>
                </a:cubicBezTo>
                <a:cubicBezTo>
                  <a:pt x="477506" y="329795"/>
                  <a:pt x="664570" y="241193"/>
                  <a:pt x="708875" y="206737"/>
                </a:cubicBezTo>
                <a:cubicBezTo>
                  <a:pt x="753180" y="172281"/>
                  <a:pt x="651443" y="105010"/>
                  <a:pt x="649802" y="108291"/>
                </a:cubicBezTo>
                <a:cubicBezTo>
                  <a:pt x="648161" y="111573"/>
                  <a:pt x="743335" y="185407"/>
                  <a:pt x="699030" y="226426"/>
                </a:cubicBezTo>
                <a:cubicBezTo>
                  <a:pt x="654725" y="267445"/>
                  <a:pt x="431560" y="228067"/>
                  <a:pt x="383974" y="354406"/>
                </a:cubicBezTo>
                <a:cubicBezTo>
                  <a:pt x="336387" y="480745"/>
                  <a:pt x="451252" y="822025"/>
                  <a:pt x="413511" y="984461"/>
                </a:cubicBezTo>
                <a:cubicBezTo>
                  <a:pt x="375770" y="1146897"/>
                  <a:pt x="152605" y="1333944"/>
                  <a:pt x="157528" y="1329022"/>
                </a:cubicBezTo>
                <a:cubicBezTo>
                  <a:pt x="162451" y="1324100"/>
                  <a:pt x="361001" y="969694"/>
                  <a:pt x="443047" y="954927"/>
                </a:cubicBezTo>
                <a:cubicBezTo>
                  <a:pt x="525093" y="940160"/>
                  <a:pt x="649802" y="1240421"/>
                  <a:pt x="649802" y="1240421"/>
                </a:cubicBezTo>
                <a:cubicBezTo>
                  <a:pt x="649802" y="1240421"/>
                  <a:pt x="488992" y="1069781"/>
                  <a:pt x="443047" y="954927"/>
                </a:cubicBezTo>
                <a:cubicBezTo>
                  <a:pt x="397102" y="840073"/>
                  <a:pt x="342952" y="630055"/>
                  <a:pt x="374129" y="551298"/>
                </a:cubicBezTo>
                <a:cubicBezTo>
                  <a:pt x="405306" y="472541"/>
                  <a:pt x="638316" y="487308"/>
                  <a:pt x="630111" y="482386"/>
                </a:cubicBezTo>
                <a:cubicBezTo>
                  <a:pt x="621906" y="477464"/>
                  <a:pt x="390537" y="482387"/>
                  <a:pt x="324901" y="521765"/>
                </a:cubicBezTo>
                <a:cubicBezTo>
                  <a:pt x="259265" y="561143"/>
                  <a:pt x="282238" y="741628"/>
                  <a:pt x="236292" y="718657"/>
                </a:cubicBezTo>
                <a:cubicBezTo>
                  <a:pt x="190346" y="695686"/>
                  <a:pt x="88609" y="431522"/>
                  <a:pt x="49227" y="383940"/>
                </a:cubicBezTo>
                <a:cubicBezTo>
                  <a:pt x="9845" y="336358"/>
                  <a:pt x="4922" y="384760"/>
                  <a:pt x="0" y="43316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1308606" y="3816315"/>
            <a:ext cx="138681" cy="200311"/>
          </a:xfrm>
          <a:custGeom>
            <a:avLst/>
            <a:gdLst>
              <a:gd name="connsiteX0" fmla="*/ 59917 w 138681"/>
              <a:gd name="connsiteY0" fmla="*/ 200311 h 200311"/>
              <a:gd name="connsiteX1" fmla="*/ 844 w 138681"/>
              <a:gd name="connsiteY1" fmla="*/ 3419 h 200311"/>
              <a:gd name="connsiteX2" fmla="*/ 99299 w 138681"/>
              <a:gd name="connsiteY2" fmla="*/ 82176 h 200311"/>
              <a:gd name="connsiteX3" fmla="*/ 138681 w 138681"/>
              <a:gd name="connsiteY3" fmla="*/ 170777 h 200311"/>
            </a:gdLst>
            <a:ahLst/>
            <a:cxnLst>
              <a:cxn ang="0">
                <a:pos x="connsiteX0" y="connsiteY0"/>
              </a:cxn>
              <a:cxn ang="0">
                <a:pos x="connsiteX1" y="connsiteY1"/>
              </a:cxn>
              <a:cxn ang="0">
                <a:pos x="connsiteX2" y="connsiteY2"/>
              </a:cxn>
              <a:cxn ang="0">
                <a:pos x="connsiteX3" y="connsiteY3"/>
              </a:cxn>
            </a:cxnLst>
            <a:rect l="l" t="t" r="r" b="b"/>
            <a:pathLst>
              <a:path w="138681" h="200311">
                <a:moveTo>
                  <a:pt x="59917" y="200311"/>
                </a:moveTo>
                <a:cubicBezTo>
                  <a:pt x="27098" y="111709"/>
                  <a:pt x="-5720" y="23108"/>
                  <a:pt x="844" y="3419"/>
                </a:cubicBezTo>
                <a:cubicBezTo>
                  <a:pt x="7408" y="-16270"/>
                  <a:pt x="76326" y="54283"/>
                  <a:pt x="99299" y="82176"/>
                </a:cubicBezTo>
                <a:cubicBezTo>
                  <a:pt x="122272" y="110069"/>
                  <a:pt x="138681" y="170777"/>
                  <a:pt x="138681" y="17077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1782034" y="3788256"/>
            <a:ext cx="152076" cy="267748"/>
          </a:xfrm>
          <a:custGeom>
            <a:avLst/>
            <a:gdLst>
              <a:gd name="connsiteX0" fmla="*/ 0 w 152076"/>
              <a:gd name="connsiteY0" fmla="*/ 198836 h 267748"/>
              <a:gd name="connsiteX1" fmla="*/ 137837 w 152076"/>
              <a:gd name="connsiteY1" fmla="*/ 110235 h 267748"/>
              <a:gd name="connsiteX2" fmla="*/ 147682 w 152076"/>
              <a:gd name="connsiteY2" fmla="*/ 1944 h 267748"/>
              <a:gd name="connsiteX3" fmla="*/ 137837 w 152076"/>
              <a:gd name="connsiteY3" fmla="*/ 208681 h 267748"/>
              <a:gd name="connsiteX4" fmla="*/ 78764 w 152076"/>
              <a:gd name="connsiteY4" fmla="*/ 267748 h 267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76" h="267748">
                <a:moveTo>
                  <a:pt x="0" y="198836"/>
                </a:moveTo>
                <a:cubicBezTo>
                  <a:pt x="56611" y="170943"/>
                  <a:pt x="113223" y="143050"/>
                  <a:pt x="137837" y="110235"/>
                </a:cubicBezTo>
                <a:cubicBezTo>
                  <a:pt x="162451" y="77420"/>
                  <a:pt x="147682" y="-14464"/>
                  <a:pt x="147682" y="1944"/>
                </a:cubicBezTo>
                <a:cubicBezTo>
                  <a:pt x="147682" y="18352"/>
                  <a:pt x="149323" y="164380"/>
                  <a:pt x="137837" y="208681"/>
                </a:cubicBezTo>
                <a:cubicBezTo>
                  <a:pt x="126351" y="252982"/>
                  <a:pt x="78764" y="267748"/>
                  <a:pt x="78764" y="26774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321462" y="4034840"/>
            <a:ext cx="720040" cy="1329117"/>
          </a:xfrm>
          <a:custGeom>
            <a:avLst/>
            <a:gdLst>
              <a:gd name="connsiteX0" fmla="*/ 531656 w 720040"/>
              <a:gd name="connsiteY0" fmla="*/ 0 h 1329117"/>
              <a:gd name="connsiteX1" fmla="*/ 147682 w 720040"/>
              <a:gd name="connsiteY1" fmla="*/ 118136 h 1329117"/>
              <a:gd name="connsiteX2" fmla="*/ 383974 w 720040"/>
              <a:gd name="connsiteY2" fmla="*/ 315028 h 1329117"/>
              <a:gd name="connsiteX3" fmla="*/ 708875 w 720040"/>
              <a:gd name="connsiteY3" fmla="*/ 206737 h 1329117"/>
              <a:gd name="connsiteX4" fmla="*/ 649802 w 720040"/>
              <a:gd name="connsiteY4" fmla="*/ 108291 h 1329117"/>
              <a:gd name="connsiteX5" fmla="*/ 699030 w 720040"/>
              <a:gd name="connsiteY5" fmla="*/ 226426 h 1329117"/>
              <a:gd name="connsiteX6" fmla="*/ 383974 w 720040"/>
              <a:gd name="connsiteY6" fmla="*/ 354406 h 1329117"/>
              <a:gd name="connsiteX7" fmla="*/ 413511 w 720040"/>
              <a:gd name="connsiteY7" fmla="*/ 984461 h 1329117"/>
              <a:gd name="connsiteX8" fmla="*/ 157528 w 720040"/>
              <a:gd name="connsiteY8" fmla="*/ 1329022 h 1329117"/>
              <a:gd name="connsiteX9" fmla="*/ 443047 w 720040"/>
              <a:gd name="connsiteY9" fmla="*/ 954927 h 1329117"/>
              <a:gd name="connsiteX10" fmla="*/ 649802 w 720040"/>
              <a:gd name="connsiteY10" fmla="*/ 1240421 h 1329117"/>
              <a:gd name="connsiteX11" fmla="*/ 443047 w 720040"/>
              <a:gd name="connsiteY11" fmla="*/ 954927 h 1329117"/>
              <a:gd name="connsiteX12" fmla="*/ 374129 w 720040"/>
              <a:gd name="connsiteY12" fmla="*/ 551298 h 1329117"/>
              <a:gd name="connsiteX13" fmla="*/ 630111 w 720040"/>
              <a:gd name="connsiteY13" fmla="*/ 482386 h 1329117"/>
              <a:gd name="connsiteX14" fmla="*/ 324901 w 720040"/>
              <a:gd name="connsiteY14" fmla="*/ 521765 h 1329117"/>
              <a:gd name="connsiteX15" fmla="*/ 236292 w 720040"/>
              <a:gd name="connsiteY15" fmla="*/ 718657 h 1329117"/>
              <a:gd name="connsiteX16" fmla="*/ 49227 w 720040"/>
              <a:gd name="connsiteY16" fmla="*/ 383940 h 1329117"/>
              <a:gd name="connsiteX17" fmla="*/ 0 w 720040"/>
              <a:gd name="connsiteY17" fmla="*/ 433163 h 132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0040" h="1329117">
                <a:moveTo>
                  <a:pt x="531656" y="0"/>
                </a:moveTo>
                <a:cubicBezTo>
                  <a:pt x="351976" y="32815"/>
                  <a:pt x="172296" y="65631"/>
                  <a:pt x="147682" y="118136"/>
                </a:cubicBezTo>
                <a:cubicBezTo>
                  <a:pt x="123068" y="170641"/>
                  <a:pt x="290442" y="300261"/>
                  <a:pt x="383974" y="315028"/>
                </a:cubicBezTo>
                <a:cubicBezTo>
                  <a:pt x="477506" y="329795"/>
                  <a:pt x="664570" y="241193"/>
                  <a:pt x="708875" y="206737"/>
                </a:cubicBezTo>
                <a:cubicBezTo>
                  <a:pt x="753180" y="172281"/>
                  <a:pt x="651443" y="105010"/>
                  <a:pt x="649802" y="108291"/>
                </a:cubicBezTo>
                <a:cubicBezTo>
                  <a:pt x="648161" y="111573"/>
                  <a:pt x="743335" y="185407"/>
                  <a:pt x="699030" y="226426"/>
                </a:cubicBezTo>
                <a:cubicBezTo>
                  <a:pt x="654725" y="267445"/>
                  <a:pt x="431560" y="228067"/>
                  <a:pt x="383974" y="354406"/>
                </a:cubicBezTo>
                <a:cubicBezTo>
                  <a:pt x="336387" y="480745"/>
                  <a:pt x="451252" y="822025"/>
                  <a:pt x="413511" y="984461"/>
                </a:cubicBezTo>
                <a:cubicBezTo>
                  <a:pt x="375770" y="1146897"/>
                  <a:pt x="152605" y="1333944"/>
                  <a:pt x="157528" y="1329022"/>
                </a:cubicBezTo>
                <a:cubicBezTo>
                  <a:pt x="162451" y="1324100"/>
                  <a:pt x="361001" y="969694"/>
                  <a:pt x="443047" y="954927"/>
                </a:cubicBezTo>
                <a:cubicBezTo>
                  <a:pt x="525093" y="940160"/>
                  <a:pt x="649802" y="1240421"/>
                  <a:pt x="649802" y="1240421"/>
                </a:cubicBezTo>
                <a:cubicBezTo>
                  <a:pt x="649802" y="1240421"/>
                  <a:pt x="488992" y="1069781"/>
                  <a:pt x="443047" y="954927"/>
                </a:cubicBezTo>
                <a:cubicBezTo>
                  <a:pt x="397102" y="840073"/>
                  <a:pt x="342952" y="630055"/>
                  <a:pt x="374129" y="551298"/>
                </a:cubicBezTo>
                <a:cubicBezTo>
                  <a:pt x="405306" y="472541"/>
                  <a:pt x="638316" y="487308"/>
                  <a:pt x="630111" y="482386"/>
                </a:cubicBezTo>
                <a:cubicBezTo>
                  <a:pt x="621906" y="477464"/>
                  <a:pt x="390537" y="482387"/>
                  <a:pt x="324901" y="521765"/>
                </a:cubicBezTo>
                <a:cubicBezTo>
                  <a:pt x="259265" y="561143"/>
                  <a:pt x="282238" y="741628"/>
                  <a:pt x="236292" y="718657"/>
                </a:cubicBezTo>
                <a:cubicBezTo>
                  <a:pt x="190346" y="695686"/>
                  <a:pt x="88609" y="431522"/>
                  <a:pt x="49227" y="383940"/>
                </a:cubicBezTo>
                <a:cubicBezTo>
                  <a:pt x="9845" y="336358"/>
                  <a:pt x="4922" y="384760"/>
                  <a:pt x="0" y="43316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014086" y="5537427"/>
            <a:ext cx="1168003" cy="369332"/>
          </a:xfrm>
          <a:prstGeom prst="rect">
            <a:avLst/>
          </a:prstGeom>
          <a:noFill/>
        </p:spPr>
        <p:txBody>
          <a:bodyPr wrap="none" rtlCol="0">
            <a:spAutoFit/>
          </a:bodyPr>
          <a:lstStyle/>
          <a:p>
            <a:r>
              <a:rPr lang="en-US" dirty="0" smtClean="0">
                <a:latin typeface="AhnbergHand"/>
                <a:cs typeface="AhnbergHand"/>
              </a:rPr>
              <a:t>Attacker</a:t>
            </a:r>
            <a:endParaRPr lang="en-US" dirty="0">
              <a:latin typeface="AhnbergHand"/>
              <a:cs typeface="AhnbergHand"/>
            </a:endParaRPr>
          </a:p>
        </p:txBody>
      </p:sp>
      <p:sp>
        <p:nvSpPr>
          <p:cNvPr id="9" name="TextBox 8"/>
          <p:cNvSpPr txBox="1"/>
          <p:nvPr/>
        </p:nvSpPr>
        <p:spPr>
          <a:xfrm>
            <a:off x="6231229" y="5424033"/>
            <a:ext cx="927707" cy="369332"/>
          </a:xfrm>
          <a:prstGeom prst="rect">
            <a:avLst/>
          </a:prstGeom>
          <a:noFill/>
        </p:spPr>
        <p:txBody>
          <a:bodyPr wrap="none" rtlCol="0">
            <a:spAutoFit/>
          </a:bodyPr>
          <a:lstStyle/>
          <a:p>
            <a:r>
              <a:rPr lang="en-US" dirty="0" smtClean="0">
                <a:latin typeface="AhnbergHand"/>
                <a:cs typeface="AhnbergHand"/>
              </a:rPr>
              <a:t>Victim</a:t>
            </a:r>
            <a:endParaRPr lang="en-US" dirty="0">
              <a:latin typeface="AhnbergHand"/>
              <a:cs typeface="AhnbergHand"/>
            </a:endParaRPr>
          </a:p>
        </p:txBody>
      </p:sp>
      <p:sp>
        <p:nvSpPr>
          <p:cNvPr id="10" name="Freeform 9"/>
          <p:cNvSpPr/>
          <p:nvPr/>
        </p:nvSpPr>
        <p:spPr>
          <a:xfrm>
            <a:off x="2234927" y="3760240"/>
            <a:ext cx="3869336" cy="541854"/>
          </a:xfrm>
          <a:custGeom>
            <a:avLst/>
            <a:gdLst>
              <a:gd name="connsiteX0" fmla="*/ 0 w 3869336"/>
              <a:gd name="connsiteY0" fmla="*/ 522165 h 541854"/>
              <a:gd name="connsiteX1" fmla="*/ 1250377 w 3869336"/>
              <a:gd name="connsiteY1" fmla="*/ 401 h 541854"/>
              <a:gd name="connsiteX2" fmla="*/ 3662522 w 3869336"/>
              <a:gd name="connsiteY2" fmla="*/ 433564 h 541854"/>
              <a:gd name="connsiteX3" fmla="*/ 3701904 w 3869336"/>
              <a:gd name="connsiteY3" fmla="*/ 305584 h 541854"/>
              <a:gd name="connsiteX4" fmla="*/ 3869278 w 3869336"/>
              <a:gd name="connsiteY4" fmla="*/ 492631 h 541854"/>
              <a:gd name="connsiteX5" fmla="*/ 3682213 w 3869336"/>
              <a:gd name="connsiteY5" fmla="*/ 541854 h 54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9336" h="541854">
                <a:moveTo>
                  <a:pt x="0" y="522165"/>
                </a:moveTo>
                <a:cubicBezTo>
                  <a:pt x="319978" y="268666"/>
                  <a:pt x="639957" y="15168"/>
                  <a:pt x="1250377" y="401"/>
                </a:cubicBezTo>
                <a:cubicBezTo>
                  <a:pt x="1860797" y="-14366"/>
                  <a:pt x="3253934" y="382700"/>
                  <a:pt x="3662522" y="433564"/>
                </a:cubicBezTo>
                <a:cubicBezTo>
                  <a:pt x="4071110" y="484428"/>
                  <a:pt x="3667445" y="295740"/>
                  <a:pt x="3701904" y="305584"/>
                </a:cubicBezTo>
                <a:cubicBezTo>
                  <a:pt x="3736363" y="315428"/>
                  <a:pt x="3872560" y="453253"/>
                  <a:pt x="3869278" y="492631"/>
                </a:cubicBezTo>
                <a:cubicBezTo>
                  <a:pt x="3865996" y="532009"/>
                  <a:pt x="3682213" y="541854"/>
                  <a:pt x="3682213" y="54185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234927" y="3750395"/>
            <a:ext cx="3869336" cy="541854"/>
          </a:xfrm>
          <a:custGeom>
            <a:avLst/>
            <a:gdLst>
              <a:gd name="connsiteX0" fmla="*/ 0 w 3869336"/>
              <a:gd name="connsiteY0" fmla="*/ 522165 h 541854"/>
              <a:gd name="connsiteX1" fmla="*/ 1250377 w 3869336"/>
              <a:gd name="connsiteY1" fmla="*/ 401 h 541854"/>
              <a:gd name="connsiteX2" fmla="*/ 3662522 w 3869336"/>
              <a:gd name="connsiteY2" fmla="*/ 433564 h 541854"/>
              <a:gd name="connsiteX3" fmla="*/ 3701904 w 3869336"/>
              <a:gd name="connsiteY3" fmla="*/ 305584 h 541854"/>
              <a:gd name="connsiteX4" fmla="*/ 3869278 w 3869336"/>
              <a:gd name="connsiteY4" fmla="*/ 492631 h 541854"/>
              <a:gd name="connsiteX5" fmla="*/ 3682213 w 3869336"/>
              <a:gd name="connsiteY5" fmla="*/ 541854 h 54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9336" h="541854">
                <a:moveTo>
                  <a:pt x="0" y="522165"/>
                </a:moveTo>
                <a:cubicBezTo>
                  <a:pt x="319978" y="268666"/>
                  <a:pt x="639957" y="15168"/>
                  <a:pt x="1250377" y="401"/>
                </a:cubicBezTo>
                <a:cubicBezTo>
                  <a:pt x="1860797" y="-14366"/>
                  <a:pt x="3253934" y="382700"/>
                  <a:pt x="3662522" y="433564"/>
                </a:cubicBezTo>
                <a:cubicBezTo>
                  <a:pt x="4071110" y="484428"/>
                  <a:pt x="3667445" y="295740"/>
                  <a:pt x="3701904" y="305584"/>
                </a:cubicBezTo>
                <a:cubicBezTo>
                  <a:pt x="3736363" y="315428"/>
                  <a:pt x="3872560" y="453253"/>
                  <a:pt x="3869278" y="492631"/>
                </a:cubicBezTo>
                <a:cubicBezTo>
                  <a:pt x="3865996" y="532009"/>
                  <a:pt x="3682213" y="541854"/>
                  <a:pt x="3682213" y="54185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2234927" y="3902795"/>
            <a:ext cx="3869336" cy="541854"/>
          </a:xfrm>
          <a:custGeom>
            <a:avLst/>
            <a:gdLst>
              <a:gd name="connsiteX0" fmla="*/ 0 w 3869336"/>
              <a:gd name="connsiteY0" fmla="*/ 522165 h 541854"/>
              <a:gd name="connsiteX1" fmla="*/ 1250377 w 3869336"/>
              <a:gd name="connsiteY1" fmla="*/ 401 h 541854"/>
              <a:gd name="connsiteX2" fmla="*/ 3662522 w 3869336"/>
              <a:gd name="connsiteY2" fmla="*/ 433564 h 541854"/>
              <a:gd name="connsiteX3" fmla="*/ 3701904 w 3869336"/>
              <a:gd name="connsiteY3" fmla="*/ 305584 h 541854"/>
              <a:gd name="connsiteX4" fmla="*/ 3869278 w 3869336"/>
              <a:gd name="connsiteY4" fmla="*/ 492631 h 541854"/>
              <a:gd name="connsiteX5" fmla="*/ 3682213 w 3869336"/>
              <a:gd name="connsiteY5" fmla="*/ 541854 h 54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9336" h="541854">
                <a:moveTo>
                  <a:pt x="0" y="522165"/>
                </a:moveTo>
                <a:cubicBezTo>
                  <a:pt x="319978" y="268666"/>
                  <a:pt x="639957" y="15168"/>
                  <a:pt x="1250377" y="401"/>
                </a:cubicBezTo>
                <a:cubicBezTo>
                  <a:pt x="1860797" y="-14366"/>
                  <a:pt x="3253934" y="382700"/>
                  <a:pt x="3662522" y="433564"/>
                </a:cubicBezTo>
                <a:cubicBezTo>
                  <a:pt x="4071110" y="484428"/>
                  <a:pt x="3667445" y="295740"/>
                  <a:pt x="3701904" y="305584"/>
                </a:cubicBezTo>
                <a:cubicBezTo>
                  <a:pt x="3736363" y="315428"/>
                  <a:pt x="3872560" y="453253"/>
                  <a:pt x="3869278" y="492631"/>
                </a:cubicBezTo>
                <a:cubicBezTo>
                  <a:pt x="3865996" y="532009"/>
                  <a:pt x="3682213" y="541854"/>
                  <a:pt x="3682213" y="54185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2234927" y="4055195"/>
            <a:ext cx="3869336" cy="541854"/>
          </a:xfrm>
          <a:custGeom>
            <a:avLst/>
            <a:gdLst>
              <a:gd name="connsiteX0" fmla="*/ 0 w 3869336"/>
              <a:gd name="connsiteY0" fmla="*/ 522165 h 541854"/>
              <a:gd name="connsiteX1" fmla="*/ 1250377 w 3869336"/>
              <a:gd name="connsiteY1" fmla="*/ 401 h 541854"/>
              <a:gd name="connsiteX2" fmla="*/ 3662522 w 3869336"/>
              <a:gd name="connsiteY2" fmla="*/ 433564 h 541854"/>
              <a:gd name="connsiteX3" fmla="*/ 3701904 w 3869336"/>
              <a:gd name="connsiteY3" fmla="*/ 305584 h 541854"/>
              <a:gd name="connsiteX4" fmla="*/ 3869278 w 3869336"/>
              <a:gd name="connsiteY4" fmla="*/ 492631 h 541854"/>
              <a:gd name="connsiteX5" fmla="*/ 3682213 w 3869336"/>
              <a:gd name="connsiteY5" fmla="*/ 541854 h 54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9336" h="541854">
                <a:moveTo>
                  <a:pt x="0" y="522165"/>
                </a:moveTo>
                <a:cubicBezTo>
                  <a:pt x="319978" y="268666"/>
                  <a:pt x="639957" y="15168"/>
                  <a:pt x="1250377" y="401"/>
                </a:cubicBezTo>
                <a:cubicBezTo>
                  <a:pt x="1860797" y="-14366"/>
                  <a:pt x="3253934" y="382700"/>
                  <a:pt x="3662522" y="433564"/>
                </a:cubicBezTo>
                <a:cubicBezTo>
                  <a:pt x="4071110" y="484428"/>
                  <a:pt x="3667445" y="295740"/>
                  <a:pt x="3701904" y="305584"/>
                </a:cubicBezTo>
                <a:cubicBezTo>
                  <a:pt x="3736363" y="315428"/>
                  <a:pt x="3872560" y="453253"/>
                  <a:pt x="3869278" y="492631"/>
                </a:cubicBezTo>
                <a:cubicBezTo>
                  <a:pt x="3865996" y="532009"/>
                  <a:pt x="3682213" y="541854"/>
                  <a:pt x="3682213" y="54185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234927" y="4207595"/>
            <a:ext cx="3869336" cy="541854"/>
          </a:xfrm>
          <a:custGeom>
            <a:avLst/>
            <a:gdLst>
              <a:gd name="connsiteX0" fmla="*/ 0 w 3869336"/>
              <a:gd name="connsiteY0" fmla="*/ 522165 h 541854"/>
              <a:gd name="connsiteX1" fmla="*/ 1250377 w 3869336"/>
              <a:gd name="connsiteY1" fmla="*/ 401 h 541854"/>
              <a:gd name="connsiteX2" fmla="*/ 3662522 w 3869336"/>
              <a:gd name="connsiteY2" fmla="*/ 433564 h 541854"/>
              <a:gd name="connsiteX3" fmla="*/ 3701904 w 3869336"/>
              <a:gd name="connsiteY3" fmla="*/ 305584 h 541854"/>
              <a:gd name="connsiteX4" fmla="*/ 3869278 w 3869336"/>
              <a:gd name="connsiteY4" fmla="*/ 492631 h 541854"/>
              <a:gd name="connsiteX5" fmla="*/ 3682213 w 3869336"/>
              <a:gd name="connsiteY5" fmla="*/ 541854 h 54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9336" h="541854">
                <a:moveTo>
                  <a:pt x="0" y="522165"/>
                </a:moveTo>
                <a:cubicBezTo>
                  <a:pt x="319978" y="268666"/>
                  <a:pt x="639957" y="15168"/>
                  <a:pt x="1250377" y="401"/>
                </a:cubicBezTo>
                <a:cubicBezTo>
                  <a:pt x="1860797" y="-14366"/>
                  <a:pt x="3253934" y="382700"/>
                  <a:pt x="3662522" y="433564"/>
                </a:cubicBezTo>
                <a:cubicBezTo>
                  <a:pt x="4071110" y="484428"/>
                  <a:pt x="3667445" y="295740"/>
                  <a:pt x="3701904" y="305584"/>
                </a:cubicBezTo>
                <a:cubicBezTo>
                  <a:pt x="3736363" y="315428"/>
                  <a:pt x="3872560" y="453253"/>
                  <a:pt x="3869278" y="492631"/>
                </a:cubicBezTo>
                <a:cubicBezTo>
                  <a:pt x="3865996" y="532009"/>
                  <a:pt x="3682213" y="541854"/>
                  <a:pt x="3682213" y="54185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2234927" y="4359995"/>
            <a:ext cx="3869336" cy="541854"/>
          </a:xfrm>
          <a:custGeom>
            <a:avLst/>
            <a:gdLst>
              <a:gd name="connsiteX0" fmla="*/ 0 w 3869336"/>
              <a:gd name="connsiteY0" fmla="*/ 522165 h 541854"/>
              <a:gd name="connsiteX1" fmla="*/ 1250377 w 3869336"/>
              <a:gd name="connsiteY1" fmla="*/ 401 h 541854"/>
              <a:gd name="connsiteX2" fmla="*/ 3662522 w 3869336"/>
              <a:gd name="connsiteY2" fmla="*/ 433564 h 541854"/>
              <a:gd name="connsiteX3" fmla="*/ 3701904 w 3869336"/>
              <a:gd name="connsiteY3" fmla="*/ 305584 h 541854"/>
              <a:gd name="connsiteX4" fmla="*/ 3869278 w 3869336"/>
              <a:gd name="connsiteY4" fmla="*/ 492631 h 541854"/>
              <a:gd name="connsiteX5" fmla="*/ 3682213 w 3869336"/>
              <a:gd name="connsiteY5" fmla="*/ 541854 h 54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9336" h="541854">
                <a:moveTo>
                  <a:pt x="0" y="522165"/>
                </a:moveTo>
                <a:cubicBezTo>
                  <a:pt x="319978" y="268666"/>
                  <a:pt x="639957" y="15168"/>
                  <a:pt x="1250377" y="401"/>
                </a:cubicBezTo>
                <a:cubicBezTo>
                  <a:pt x="1860797" y="-14366"/>
                  <a:pt x="3253934" y="382700"/>
                  <a:pt x="3662522" y="433564"/>
                </a:cubicBezTo>
                <a:cubicBezTo>
                  <a:pt x="4071110" y="484428"/>
                  <a:pt x="3667445" y="295740"/>
                  <a:pt x="3701904" y="305584"/>
                </a:cubicBezTo>
                <a:cubicBezTo>
                  <a:pt x="3736363" y="315428"/>
                  <a:pt x="3872560" y="453253"/>
                  <a:pt x="3869278" y="492631"/>
                </a:cubicBezTo>
                <a:cubicBezTo>
                  <a:pt x="3865996" y="532009"/>
                  <a:pt x="3682213" y="541854"/>
                  <a:pt x="3682213" y="54185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2234927" y="4512395"/>
            <a:ext cx="3869336" cy="541854"/>
          </a:xfrm>
          <a:custGeom>
            <a:avLst/>
            <a:gdLst>
              <a:gd name="connsiteX0" fmla="*/ 0 w 3869336"/>
              <a:gd name="connsiteY0" fmla="*/ 522165 h 541854"/>
              <a:gd name="connsiteX1" fmla="*/ 1250377 w 3869336"/>
              <a:gd name="connsiteY1" fmla="*/ 401 h 541854"/>
              <a:gd name="connsiteX2" fmla="*/ 3662522 w 3869336"/>
              <a:gd name="connsiteY2" fmla="*/ 433564 h 541854"/>
              <a:gd name="connsiteX3" fmla="*/ 3701904 w 3869336"/>
              <a:gd name="connsiteY3" fmla="*/ 305584 h 541854"/>
              <a:gd name="connsiteX4" fmla="*/ 3869278 w 3869336"/>
              <a:gd name="connsiteY4" fmla="*/ 492631 h 541854"/>
              <a:gd name="connsiteX5" fmla="*/ 3682213 w 3869336"/>
              <a:gd name="connsiteY5" fmla="*/ 541854 h 54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9336" h="541854">
                <a:moveTo>
                  <a:pt x="0" y="522165"/>
                </a:moveTo>
                <a:cubicBezTo>
                  <a:pt x="319978" y="268666"/>
                  <a:pt x="639957" y="15168"/>
                  <a:pt x="1250377" y="401"/>
                </a:cubicBezTo>
                <a:cubicBezTo>
                  <a:pt x="1860797" y="-14366"/>
                  <a:pt x="3253934" y="382700"/>
                  <a:pt x="3662522" y="433564"/>
                </a:cubicBezTo>
                <a:cubicBezTo>
                  <a:pt x="4071110" y="484428"/>
                  <a:pt x="3667445" y="295740"/>
                  <a:pt x="3701904" y="305584"/>
                </a:cubicBezTo>
                <a:cubicBezTo>
                  <a:pt x="3736363" y="315428"/>
                  <a:pt x="3872560" y="453253"/>
                  <a:pt x="3869278" y="492631"/>
                </a:cubicBezTo>
                <a:cubicBezTo>
                  <a:pt x="3865996" y="532009"/>
                  <a:pt x="3682213" y="541854"/>
                  <a:pt x="3682213" y="54185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2234927" y="4664795"/>
            <a:ext cx="3869336" cy="541854"/>
          </a:xfrm>
          <a:custGeom>
            <a:avLst/>
            <a:gdLst>
              <a:gd name="connsiteX0" fmla="*/ 0 w 3869336"/>
              <a:gd name="connsiteY0" fmla="*/ 522165 h 541854"/>
              <a:gd name="connsiteX1" fmla="*/ 1250377 w 3869336"/>
              <a:gd name="connsiteY1" fmla="*/ 401 h 541854"/>
              <a:gd name="connsiteX2" fmla="*/ 3662522 w 3869336"/>
              <a:gd name="connsiteY2" fmla="*/ 433564 h 541854"/>
              <a:gd name="connsiteX3" fmla="*/ 3701904 w 3869336"/>
              <a:gd name="connsiteY3" fmla="*/ 305584 h 541854"/>
              <a:gd name="connsiteX4" fmla="*/ 3869278 w 3869336"/>
              <a:gd name="connsiteY4" fmla="*/ 492631 h 541854"/>
              <a:gd name="connsiteX5" fmla="*/ 3682213 w 3869336"/>
              <a:gd name="connsiteY5" fmla="*/ 541854 h 54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9336" h="541854">
                <a:moveTo>
                  <a:pt x="0" y="522165"/>
                </a:moveTo>
                <a:cubicBezTo>
                  <a:pt x="319978" y="268666"/>
                  <a:pt x="639957" y="15168"/>
                  <a:pt x="1250377" y="401"/>
                </a:cubicBezTo>
                <a:cubicBezTo>
                  <a:pt x="1860797" y="-14366"/>
                  <a:pt x="3253934" y="382700"/>
                  <a:pt x="3662522" y="433564"/>
                </a:cubicBezTo>
                <a:cubicBezTo>
                  <a:pt x="4071110" y="484428"/>
                  <a:pt x="3667445" y="295740"/>
                  <a:pt x="3701904" y="305584"/>
                </a:cubicBezTo>
                <a:cubicBezTo>
                  <a:pt x="3736363" y="315428"/>
                  <a:pt x="3872560" y="453253"/>
                  <a:pt x="3869278" y="492631"/>
                </a:cubicBezTo>
                <a:cubicBezTo>
                  <a:pt x="3865996" y="532009"/>
                  <a:pt x="3682213" y="541854"/>
                  <a:pt x="3682213" y="54185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2697664" y="4989538"/>
            <a:ext cx="2775119" cy="369332"/>
          </a:xfrm>
          <a:prstGeom prst="rect">
            <a:avLst/>
          </a:prstGeom>
          <a:noFill/>
        </p:spPr>
        <p:txBody>
          <a:bodyPr wrap="none" rtlCol="0">
            <a:spAutoFit/>
          </a:bodyPr>
          <a:lstStyle/>
          <a:p>
            <a:r>
              <a:rPr lang="en-US" dirty="0" smtClean="0">
                <a:latin typeface="AhnbergHand"/>
                <a:cs typeface="AhnbergHand"/>
              </a:rPr>
              <a:t>e.g. TCP SYN attack</a:t>
            </a:r>
          </a:p>
        </p:txBody>
      </p:sp>
    </p:spTree>
    <p:extLst>
      <p:ext uri="{BB962C8B-B14F-4D97-AF65-F5344CB8AC3E}">
        <p14:creationId xmlns:p14="http://schemas.microsoft.com/office/powerpoint/2010/main" val="174422164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31 at 9.10.2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97422" cy="6858000"/>
          </a:xfrm>
          <a:prstGeom prst="rect">
            <a:avLst/>
          </a:prstGeom>
        </p:spPr>
      </p:pic>
      <p:pic>
        <p:nvPicPr>
          <p:cNvPr id="5" name="Picture 4" descr="Screen Shot 2014-01-31 at 9.11.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185" y="0"/>
            <a:ext cx="4238456" cy="6858000"/>
          </a:xfrm>
          <a:prstGeom prst="rect">
            <a:avLst/>
          </a:prstGeom>
        </p:spPr>
      </p:pic>
      <p:sp>
        <p:nvSpPr>
          <p:cNvPr id="6" name="Right Arrow 5"/>
          <p:cNvSpPr/>
          <p:nvPr/>
        </p:nvSpPr>
        <p:spPr>
          <a:xfrm>
            <a:off x="4233459" y="2724746"/>
            <a:ext cx="597026" cy="183458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37937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4-02-12 at 2.05.32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42" b="-386"/>
          <a:stretch/>
        </p:blipFill>
        <p:spPr>
          <a:xfrm>
            <a:off x="913594" y="274638"/>
            <a:ext cx="7454615" cy="6210644"/>
          </a:xfrm>
        </p:spPr>
      </p:pic>
    </p:spTree>
    <p:extLst>
      <p:ext uri="{BB962C8B-B14F-4D97-AF65-F5344CB8AC3E}">
        <p14:creationId xmlns:p14="http://schemas.microsoft.com/office/powerpoint/2010/main" val="2736969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rot="21407166">
            <a:off x="-252603" y="1207383"/>
            <a:ext cx="9687394" cy="5372995"/>
            <a:chOff x="466766" y="223896"/>
            <a:chExt cx="8249817" cy="6338577"/>
          </a:xfrm>
        </p:grpSpPr>
        <p:sp>
          <p:nvSpPr>
            <p:cNvPr id="6" name="Freeform 5"/>
            <p:cNvSpPr/>
            <p:nvPr/>
          </p:nvSpPr>
          <p:spPr>
            <a:xfrm>
              <a:off x="671108" y="223896"/>
              <a:ext cx="7781336" cy="6338577"/>
            </a:xfrm>
            <a:custGeom>
              <a:avLst/>
              <a:gdLst>
                <a:gd name="connsiteX0" fmla="*/ 23614 w 7781336"/>
                <a:gd name="connsiteY0" fmla="*/ 373157 h 6338577"/>
                <a:gd name="connsiteX1" fmla="*/ 132164 w 7781336"/>
                <a:gd name="connsiteY1" fmla="*/ 2869936 h 6338577"/>
                <a:gd name="connsiteX2" fmla="*/ 175584 w 7781336"/>
                <a:gd name="connsiteY2" fmla="*/ 5898637 h 6338577"/>
                <a:gd name="connsiteX3" fmla="*/ 197294 w 7781336"/>
                <a:gd name="connsiteY3" fmla="*/ 6289437 h 6338577"/>
                <a:gd name="connsiteX4" fmla="*/ 349265 w 7781336"/>
                <a:gd name="connsiteY4" fmla="*/ 6332859 h 6338577"/>
                <a:gd name="connsiteX5" fmla="*/ 3204136 w 7781336"/>
                <a:gd name="connsiteY5" fmla="*/ 6300292 h 6338577"/>
                <a:gd name="connsiteX6" fmla="*/ 7079379 w 7781336"/>
                <a:gd name="connsiteY6" fmla="*/ 6235159 h 6338577"/>
                <a:gd name="connsiteX7" fmla="*/ 7687260 w 7781336"/>
                <a:gd name="connsiteY7" fmla="*/ 6180881 h 6338577"/>
                <a:gd name="connsiteX8" fmla="*/ 7774100 w 7781336"/>
                <a:gd name="connsiteY8" fmla="*/ 6028903 h 6338577"/>
                <a:gd name="connsiteX9" fmla="*/ 7632985 w 7781336"/>
                <a:gd name="connsiteY9" fmla="*/ 4335436 h 6338577"/>
                <a:gd name="connsiteX10" fmla="*/ 7426740 w 7781336"/>
                <a:gd name="connsiteY10" fmla="*/ 633690 h 6338577"/>
                <a:gd name="connsiteX11" fmla="*/ 7318189 w 7781336"/>
                <a:gd name="connsiteY11" fmla="*/ 25779 h 6338577"/>
                <a:gd name="connsiteX12" fmla="*/ 6959974 w 7781336"/>
                <a:gd name="connsiteY12" fmla="*/ 112623 h 6338577"/>
                <a:gd name="connsiteX13" fmla="*/ 6753728 w 7781336"/>
                <a:gd name="connsiteY13" fmla="*/ 112623 h 6338577"/>
                <a:gd name="connsiteX14" fmla="*/ 5765921 w 7781336"/>
                <a:gd name="connsiteY14" fmla="*/ 14923 h 6338577"/>
                <a:gd name="connsiteX15" fmla="*/ 5092910 w 7781336"/>
                <a:gd name="connsiteY15" fmla="*/ 166901 h 6338577"/>
                <a:gd name="connsiteX16" fmla="*/ 3486366 w 7781336"/>
                <a:gd name="connsiteY16" fmla="*/ 275457 h 6338577"/>
                <a:gd name="connsiteX17" fmla="*/ 2172909 w 7781336"/>
                <a:gd name="connsiteY17" fmla="*/ 188612 h 6338577"/>
                <a:gd name="connsiteX18" fmla="*/ 805176 w 7781336"/>
                <a:gd name="connsiteY18" fmla="*/ 188612 h 6338577"/>
                <a:gd name="connsiteX19" fmla="*/ 392685 w 7781336"/>
                <a:gd name="connsiteY19" fmla="*/ 373157 h 6338577"/>
                <a:gd name="connsiteX20" fmla="*/ 34469 w 7781336"/>
                <a:gd name="connsiteY20" fmla="*/ 199468 h 6338577"/>
                <a:gd name="connsiteX21" fmla="*/ 23614 w 7781336"/>
                <a:gd name="connsiteY21" fmla="*/ 373157 h 63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81336" h="6338577">
                  <a:moveTo>
                    <a:pt x="23614" y="373157"/>
                  </a:moveTo>
                  <a:cubicBezTo>
                    <a:pt x="39897" y="818235"/>
                    <a:pt x="106836" y="1949023"/>
                    <a:pt x="132164" y="2869936"/>
                  </a:cubicBezTo>
                  <a:cubicBezTo>
                    <a:pt x="157492" y="3790849"/>
                    <a:pt x="164729" y="5328720"/>
                    <a:pt x="175584" y="5898637"/>
                  </a:cubicBezTo>
                  <a:cubicBezTo>
                    <a:pt x="186439" y="6468554"/>
                    <a:pt x="168347" y="6217067"/>
                    <a:pt x="197294" y="6289437"/>
                  </a:cubicBezTo>
                  <a:cubicBezTo>
                    <a:pt x="226241" y="6361807"/>
                    <a:pt x="349265" y="6332859"/>
                    <a:pt x="349265" y="6332859"/>
                  </a:cubicBezTo>
                  <a:lnTo>
                    <a:pt x="3204136" y="6300292"/>
                  </a:lnTo>
                  <a:lnTo>
                    <a:pt x="7079379" y="6235159"/>
                  </a:lnTo>
                  <a:cubicBezTo>
                    <a:pt x="7826566" y="6215257"/>
                    <a:pt x="7571473" y="6215257"/>
                    <a:pt x="7687260" y="6180881"/>
                  </a:cubicBezTo>
                  <a:cubicBezTo>
                    <a:pt x="7803047" y="6146505"/>
                    <a:pt x="7783146" y="6336477"/>
                    <a:pt x="7774100" y="6028903"/>
                  </a:cubicBezTo>
                  <a:cubicBezTo>
                    <a:pt x="7765054" y="5721329"/>
                    <a:pt x="7690878" y="5234638"/>
                    <a:pt x="7632985" y="4335436"/>
                  </a:cubicBezTo>
                  <a:cubicBezTo>
                    <a:pt x="7575092" y="3436234"/>
                    <a:pt x="7479206" y="1351966"/>
                    <a:pt x="7426740" y="633690"/>
                  </a:cubicBezTo>
                  <a:cubicBezTo>
                    <a:pt x="7374274" y="-84586"/>
                    <a:pt x="7395983" y="112623"/>
                    <a:pt x="7318189" y="25779"/>
                  </a:cubicBezTo>
                  <a:cubicBezTo>
                    <a:pt x="7240395" y="-61065"/>
                    <a:pt x="7054051" y="98149"/>
                    <a:pt x="6959974" y="112623"/>
                  </a:cubicBezTo>
                  <a:cubicBezTo>
                    <a:pt x="6865897" y="127097"/>
                    <a:pt x="6952737" y="128906"/>
                    <a:pt x="6753728" y="112623"/>
                  </a:cubicBezTo>
                  <a:cubicBezTo>
                    <a:pt x="6554719" y="96340"/>
                    <a:pt x="6042724" y="5877"/>
                    <a:pt x="5765921" y="14923"/>
                  </a:cubicBezTo>
                  <a:cubicBezTo>
                    <a:pt x="5489118" y="23969"/>
                    <a:pt x="5472836" y="123479"/>
                    <a:pt x="5092910" y="166901"/>
                  </a:cubicBezTo>
                  <a:cubicBezTo>
                    <a:pt x="4712984" y="210323"/>
                    <a:pt x="3973033" y="271839"/>
                    <a:pt x="3486366" y="275457"/>
                  </a:cubicBezTo>
                  <a:cubicBezTo>
                    <a:pt x="2999699" y="279075"/>
                    <a:pt x="2619774" y="203086"/>
                    <a:pt x="2172909" y="188612"/>
                  </a:cubicBezTo>
                  <a:cubicBezTo>
                    <a:pt x="1726044" y="174138"/>
                    <a:pt x="1101880" y="157855"/>
                    <a:pt x="805176" y="188612"/>
                  </a:cubicBezTo>
                  <a:cubicBezTo>
                    <a:pt x="508472" y="219369"/>
                    <a:pt x="521136" y="371348"/>
                    <a:pt x="392685" y="373157"/>
                  </a:cubicBezTo>
                  <a:cubicBezTo>
                    <a:pt x="264234" y="374966"/>
                    <a:pt x="94172" y="201277"/>
                    <a:pt x="34469" y="199468"/>
                  </a:cubicBezTo>
                  <a:cubicBezTo>
                    <a:pt x="-25234" y="197659"/>
                    <a:pt x="7331" y="-71921"/>
                    <a:pt x="23614" y="373157"/>
                  </a:cubicBezTo>
                  <a:close/>
                </a:path>
              </a:pathLst>
            </a:custGeom>
            <a:solidFill>
              <a:srgbClr val="FFFF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1074647" y="1139834"/>
              <a:ext cx="6404464" cy="260533"/>
            </a:xfrm>
            <a:custGeom>
              <a:avLst/>
              <a:gdLst>
                <a:gd name="connsiteX0" fmla="*/ 0 w 6404464"/>
                <a:gd name="connsiteY0" fmla="*/ 260533 h 260533"/>
                <a:gd name="connsiteX1" fmla="*/ 2138440 w 6404464"/>
                <a:gd name="connsiteY1" fmla="*/ 141122 h 260533"/>
                <a:gd name="connsiteX2" fmla="*/ 4146619 w 6404464"/>
                <a:gd name="connsiteY2" fmla="*/ 151978 h 260533"/>
                <a:gd name="connsiteX3" fmla="*/ 6404464 w 6404464"/>
                <a:gd name="connsiteY3" fmla="*/ 0 h 260533"/>
              </a:gdLst>
              <a:ahLst/>
              <a:cxnLst>
                <a:cxn ang="0">
                  <a:pos x="connsiteX0" y="connsiteY0"/>
                </a:cxn>
                <a:cxn ang="0">
                  <a:pos x="connsiteX1" y="connsiteY1"/>
                </a:cxn>
                <a:cxn ang="0">
                  <a:pos x="connsiteX2" y="connsiteY2"/>
                </a:cxn>
                <a:cxn ang="0">
                  <a:pos x="connsiteX3" y="connsiteY3"/>
                </a:cxn>
              </a:cxnLst>
              <a:rect l="l" t="t" r="r" b="b"/>
              <a:pathLst>
                <a:path w="6404464" h="260533">
                  <a:moveTo>
                    <a:pt x="0" y="260533"/>
                  </a:moveTo>
                  <a:cubicBezTo>
                    <a:pt x="723668" y="209873"/>
                    <a:pt x="1447337" y="159214"/>
                    <a:pt x="2138440" y="141122"/>
                  </a:cubicBezTo>
                  <a:cubicBezTo>
                    <a:pt x="2829543" y="123030"/>
                    <a:pt x="3435615" y="175498"/>
                    <a:pt x="4146619" y="151978"/>
                  </a:cubicBezTo>
                  <a:cubicBezTo>
                    <a:pt x="4857623" y="128458"/>
                    <a:pt x="6404464" y="0"/>
                    <a:pt x="6404464" y="0"/>
                  </a:cubicBezTo>
                </a:path>
              </a:pathLst>
            </a:cu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1085501" y="1893942"/>
              <a:ext cx="6415319" cy="184544"/>
            </a:xfrm>
            <a:custGeom>
              <a:avLst/>
              <a:gdLst>
                <a:gd name="connsiteX0" fmla="*/ 0 w 6404464"/>
                <a:gd name="connsiteY0" fmla="*/ 260533 h 260533"/>
                <a:gd name="connsiteX1" fmla="*/ 2138440 w 6404464"/>
                <a:gd name="connsiteY1" fmla="*/ 141122 h 260533"/>
                <a:gd name="connsiteX2" fmla="*/ 4146619 w 6404464"/>
                <a:gd name="connsiteY2" fmla="*/ 151978 h 260533"/>
                <a:gd name="connsiteX3" fmla="*/ 6404464 w 6404464"/>
                <a:gd name="connsiteY3" fmla="*/ 0 h 260533"/>
                <a:gd name="connsiteX0" fmla="*/ 0 w 6415319"/>
                <a:gd name="connsiteY0" fmla="*/ 184544 h 184544"/>
                <a:gd name="connsiteX1" fmla="*/ 2149295 w 6415319"/>
                <a:gd name="connsiteY1" fmla="*/ 141122 h 184544"/>
                <a:gd name="connsiteX2" fmla="*/ 4157474 w 6415319"/>
                <a:gd name="connsiteY2" fmla="*/ 151978 h 184544"/>
                <a:gd name="connsiteX3" fmla="*/ 6415319 w 6415319"/>
                <a:gd name="connsiteY3" fmla="*/ 0 h 184544"/>
                <a:gd name="connsiteX0" fmla="*/ 0 w 6415319"/>
                <a:gd name="connsiteY0" fmla="*/ 184544 h 184544"/>
                <a:gd name="connsiteX1" fmla="*/ 2149295 w 6415319"/>
                <a:gd name="connsiteY1" fmla="*/ 141122 h 184544"/>
                <a:gd name="connsiteX2" fmla="*/ 4168329 w 6415319"/>
                <a:gd name="connsiteY2" fmla="*/ 54278 h 184544"/>
                <a:gd name="connsiteX3" fmla="*/ 6415319 w 6415319"/>
                <a:gd name="connsiteY3" fmla="*/ 0 h 184544"/>
              </a:gdLst>
              <a:ahLst/>
              <a:cxnLst>
                <a:cxn ang="0">
                  <a:pos x="connsiteX0" y="connsiteY0"/>
                </a:cxn>
                <a:cxn ang="0">
                  <a:pos x="connsiteX1" y="connsiteY1"/>
                </a:cxn>
                <a:cxn ang="0">
                  <a:pos x="connsiteX2" y="connsiteY2"/>
                </a:cxn>
                <a:cxn ang="0">
                  <a:pos x="connsiteX3" y="connsiteY3"/>
                </a:cxn>
              </a:cxnLst>
              <a:rect l="l" t="t" r="r" b="b"/>
              <a:pathLst>
                <a:path w="6415319" h="184544">
                  <a:moveTo>
                    <a:pt x="0" y="184544"/>
                  </a:moveTo>
                  <a:cubicBezTo>
                    <a:pt x="723668" y="133884"/>
                    <a:pt x="1454574" y="162833"/>
                    <a:pt x="2149295" y="141122"/>
                  </a:cubicBezTo>
                  <a:cubicBezTo>
                    <a:pt x="2844016" y="119411"/>
                    <a:pt x="3457325" y="77798"/>
                    <a:pt x="4168329" y="54278"/>
                  </a:cubicBezTo>
                  <a:lnTo>
                    <a:pt x="6415319" y="0"/>
                  </a:lnTo>
                </a:path>
              </a:pathLst>
            </a:cu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1204907" y="2496072"/>
              <a:ext cx="6209074" cy="260533"/>
            </a:xfrm>
            <a:custGeom>
              <a:avLst/>
              <a:gdLst>
                <a:gd name="connsiteX0" fmla="*/ 0 w 6404464"/>
                <a:gd name="connsiteY0" fmla="*/ 260533 h 260533"/>
                <a:gd name="connsiteX1" fmla="*/ 2138440 w 6404464"/>
                <a:gd name="connsiteY1" fmla="*/ 141122 h 260533"/>
                <a:gd name="connsiteX2" fmla="*/ 4146619 w 6404464"/>
                <a:gd name="connsiteY2" fmla="*/ 151978 h 260533"/>
                <a:gd name="connsiteX3" fmla="*/ 6404464 w 6404464"/>
                <a:gd name="connsiteY3" fmla="*/ 0 h 260533"/>
                <a:gd name="connsiteX0" fmla="*/ 0 w 6404464"/>
                <a:gd name="connsiteY0" fmla="*/ 260533 h 260533"/>
                <a:gd name="connsiteX1" fmla="*/ 2149295 w 6404464"/>
                <a:gd name="connsiteY1" fmla="*/ 227967 h 260533"/>
                <a:gd name="connsiteX2" fmla="*/ 4146619 w 6404464"/>
                <a:gd name="connsiteY2" fmla="*/ 151978 h 260533"/>
                <a:gd name="connsiteX3" fmla="*/ 6404464 w 6404464"/>
                <a:gd name="connsiteY3" fmla="*/ 0 h 260533"/>
                <a:gd name="connsiteX0" fmla="*/ 0 w 6209074"/>
                <a:gd name="connsiteY0" fmla="*/ 260533 h 260533"/>
                <a:gd name="connsiteX1" fmla="*/ 2149295 w 6209074"/>
                <a:gd name="connsiteY1" fmla="*/ 227967 h 260533"/>
                <a:gd name="connsiteX2" fmla="*/ 4146619 w 6209074"/>
                <a:gd name="connsiteY2" fmla="*/ 151978 h 260533"/>
                <a:gd name="connsiteX3" fmla="*/ 6209074 w 6209074"/>
                <a:gd name="connsiteY3" fmla="*/ 0 h 260533"/>
              </a:gdLst>
              <a:ahLst/>
              <a:cxnLst>
                <a:cxn ang="0">
                  <a:pos x="connsiteX0" y="connsiteY0"/>
                </a:cxn>
                <a:cxn ang="0">
                  <a:pos x="connsiteX1" y="connsiteY1"/>
                </a:cxn>
                <a:cxn ang="0">
                  <a:pos x="connsiteX2" y="connsiteY2"/>
                </a:cxn>
                <a:cxn ang="0">
                  <a:pos x="connsiteX3" y="connsiteY3"/>
                </a:cxn>
              </a:cxnLst>
              <a:rect l="l" t="t" r="r" b="b"/>
              <a:pathLst>
                <a:path w="6209074" h="260533">
                  <a:moveTo>
                    <a:pt x="0" y="260533"/>
                  </a:moveTo>
                  <a:cubicBezTo>
                    <a:pt x="723668" y="209873"/>
                    <a:pt x="1458192" y="246059"/>
                    <a:pt x="2149295" y="227967"/>
                  </a:cubicBezTo>
                  <a:cubicBezTo>
                    <a:pt x="2840398" y="209875"/>
                    <a:pt x="3469989" y="189973"/>
                    <a:pt x="4146619" y="151978"/>
                  </a:cubicBezTo>
                  <a:cubicBezTo>
                    <a:pt x="4823249" y="113984"/>
                    <a:pt x="6209074" y="0"/>
                    <a:pt x="6209074" y="0"/>
                  </a:cubicBezTo>
                </a:path>
              </a:pathLst>
            </a:cu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1074647" y="3174191"/>
              <a:ext cx="6404464" cy="260533"/>
            </a:xfrm>
            <a:custGeom>
              <a:avLst/>
              <a:gdLst>
                <a:gd name="connsiteX0" fmla="*/ 0 w 6404464"/>
                <a:gd name="connsiteY0" fmla="*/ 260533 h 260533"/>
                <a:gd name="connsiteX1" fmla="*/ 2138440 w 6404464"/>
                <a:gd name="connsiteY1" fmla="*/ 141122 h 260533"/>
                <a:gd name="connsiteX2" fmla="*/ 4146619 w 6404464"/>
                <a:gd name="connsiteY2" fmla="*/ 151978 h 260533"/>
                <a:gd name="connsiteX3" fmla="*/ 6404464 w 6404464"/>
                <a:gd name="connsiteY3" fmla="*/ 0 h 260533"/>
              </a:gdLst>
              <a:ahLst/>
              <a:cxnLst>
                <a:cxn ang="0">
                  <a:pos x="connsiteX0" y="connsiteY0"/>
                </a:cxn>
                <a:cxn ang="0">
                  <a:pos x="connsiteX1" y="connsiteY1"/>
                </a:cxn>
                <a:cxn ang="0">
                  <a:pos x="connsiteX2" y="connsiteY2"/>
                </a:cxn>
                <a:cxn ang="0">
                  <a:pos x="connsiteX3" y="connsiteY3"/>
                </a:cxn>
              </a:cxnLst>
              <a:rect l="l" t="t" r="r" b="b"/>
              <a:pathLst>
                <a:path w="6404464" h="260533">
                  <a:moveTo>
                    <a:pt x="0" y="260533"/>
                  </a:moveTo>
                  <a:cubicBezTo>
                    <a:pt x="723668" y="209873"/>
                    <a:pt x="1447337" y="159214"/>
                    <a:pt x="2138440" y="141122"/>
                  </a:cubicBezTo>
                  <a:cubicBezTo>
                    <a:pt x="2829543" y="123030"/>
                    <a:pt x="3435615" y="175498"/>
                    <a:pt x="4146619" y="151978"/>
                  </a:cubicBezTo>
                  <a:cubicBezTo>
                    <a:pt x="4857623" y="128458"/>
                    <a:pt x="6404464" y="0"/>
                    <a:pt x="6404464" y="0"/>
                  </a:cubicBezTo>
                </a:path>
              </a:pathLst>
            </a:cu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074647" y="3852310"/>
              <a:ext cx="6404464" cy="260533"/>
            </a:xfrm>
            <a:custGeom>
              <a:avLst/>
              <a:gdLst>
                <a:gd name="connsiteX0" fmla="*/ 0 w 6404464"/>
                <a:gd name="connsiteY0" fmla="*/ 260533 h 260533"/>
                <a:gd name="connsiteX1" fmla="*/ 2138440 w 6404464"/>
                <a:gd name="connsiteY1" fmla="*/ 141122 h 260533"/>
                <a:gd name="connsiteX2" fmla="*/ 4146619 w 6404464"/>
                <a:gd name="connsiteY2" fmla="*/ 151978 h 260533"/>
                <a:gd name="connsiteX3" fmla="*/ 6404464 w 6404464"/>
                <a:gd name="connsiteY3" fmla="*/ 0 h 260533"/>
                <a:gd name="connsiteX0" fmla="*/ 0 w 6404464"/>
                <a:gd name="connsiteY0" fmla="*/ 260533 h 260533"/>
                <a:gd name="connsiteX1" fmla="*/ 2138440 w 6404464"/>
                <a:gd name="connsiteY1" fmla="*/ 249678 h 260533"/>
                <a:gd name="connsiteX2" fmla="*/ 4146619 w 6404464"/>
                <a:gd name="connsiteY2" fmla="*/ 151978 h 260533"/>
                <a:gd name="connsiteX3" fmla="*/ 6404464 w 6404464"/>
                <a:gd name="connsiteY3" fmla="*/ 0 h 260533"/>
              </a:gdLst>
              <a:ahLst/>
              <a:cxnLst>
                <a:cxn ang="0">
                  <a:pos x="connsiteX0" y="connsiteY0"/>
                </a:cxn>
                <a:cxn ang="0">
                  <a:pos x="connsiteX1" y="connsiteY1"/>
                </a:cxn>
                <a:cxn ang="0">
                  <a:pos x="connsiteX2" y="connsiteY2"/>
                </a:cxn>
                <a:cxn ang="0">
                  <a:pos x="connsiteX3" y="connsiteY3"/>
                </a:cxn>
              </a:cxnLst>
              <a:rect l="l" t="t" r="r" b="b"/>
              <a:pathLst>
                <a:path w="6404464" h="260533">
                  <a:moveTo>
                    <a:pt x="0" y="260533"/>
                  </a:moveTo>
                  <a:cubicBezTo>
                    <a:pt x="723668" y="209873"/>
                    <a:pt x="1447337" y="267770"/>
                    <a:pt x="2138440" y="249678"/>
                  </a:cubicBezTo>
                  <a:cubicBezTo>
                    <a:pt x="2829543" y="231586"/>
                    <a:pt x="3435615" y="193591"/>
                    <a:pt x="4146619" y="151978"/>
                  </a:cubicBezTo>
                  <a:lnTo>
                    <a:pt x="6404464" y="0"/>
                  </a:lnTo>
                </a:path>
              </a:pathLst>
            </a:cu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1074647" y="4530429"/>
              <a:ext cx="6404464" cy="260533"/>
            </a:xfrm>
            <a:custGeom>
              <a:avLst/>
              <a:gdLst>
                <a:gd name="connsiteX0" fmla="*/ 0 w 6404464"/>
                <a:gd name="connsiteY0" fmla="*/ 260533 h 260533"/>
                <a:gd name="connsiteX1" fmla="*/ 2138440 w 6404464"/>
                <a:gd name="connsiteY1" fmla="*/ 141122 h 260533"/>
                <a:gd name="connsiteX2" fmla="*/ 4146619 w 6404464"/>
                <a:gd name="connsiteY2" fmla="*/ 151978 h 260533"/>
                <a:gd name="connsiteX3" fmla="*/ 6404464 w 6404464"/>
                <a:gd name="connsiteY3" fmla="*/ 0 h 260533"/>
              </a:gdLst>
              <a:ahLst/>
              <a:cxnLst>
                <a:cxn ang="0">
                  <a:pos x="connsiteX0" y="connsiteY0"/>
                </a:cxn>
                <a:cxn ang="0">
                  <a:pos x="connsiteX1" y="connsiteY1"/>
                </a:cxn>
                <a:cxn ang="0">
                  <a:pos x="connsiteX2" y="connsiteY2"/>
                </a:cxn>
                <a:cxn ang="0">
                  <a:pos x="connsiteX3" y="connsiteY3"/>
                </a:cxn>
              </a:cxnLst>
              <a:rect l="l" t="t" r="r" b="b"/>
              <a:pathLst>
                <a:path w="6404464" h="260533">
                  <a:moveTo>
                    <a:pt x="0" y="260533"/>
                  </a:moveTo>
                  <a:cubicBezTo>
                    <a:pt x="723668" y="209873"/>
                    <a:pt x="1447337" y="159214"/>
                    <a:pt x="2138440" y="141122"/>
                  </a:cubicBezTo>
                  <a:cubicBezTo>
                    <a:pt x="2829543" y="123030"/>
                    <a:pt x="3435615" y="175498"/>
                    <a:pt x="4146619" y="151978"/>
                  </a:cubicBezTo>
                  <a:cubicBezTo>
                    <a:pt x="4857623" y="128458"/>
                    <a:pt x="6404464" y="0"/>
                    <a:pt x="6404464" y="0"/>
                  </a:cubicBezTo>
                </a:path>
              </a:pathLst>
            </a:cu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1063791" y="5338814"/>
              <a:ext cx="6361044" cy="54278"/>
            </a:xfrm>
            <a:custGeom>
              <a:avLst/>
              <a:gdLst>
                <a:gd name="connsiteX0" fmla="*/ 0 w 6404464"/>
                <a:gd name="connsiteY0" fmla="*/ 260533 h 260533"/>
                <a:gd name="connsiteX1" fmla="*/ 2138440 w 6404464"/>
                <a:gd name="connsiteY1" fmla="*/ 141122 h 260533"/>
                <a:gd name="connsiteX2" fmla="*/ 4146619 w 6404464"/>
                <a:gd name="connsiteY2" fmla="*/ 151978 h 260533"/>
                <a:gd name="connsiteX3" fmla="*/ 6404464 w 6404464"/>
                <a:gd name="connsiteY3" fmla="*/ 0 h 260533"/>
                <a:gd name="connsiteX0" fmla="*/ 0 w 6415319"/>
                <a:gd name="connsiteY0" fmla="*/ 184544 h 184544"/>
                <a:gd name="connsiteX1" fmla="*/ 2149295 w 6415319"/>
                <a:gd name="connsiteY1" fmla="*/ 141122 h 184544"/>
                <a:gd name="connsiteX2" fmla="*/ 4157474 w 6415319"/>
                <a:gd name="connsiteY2" fmla="*/ 151978 h 184544"/>
                <a:gd name="connsiteX3" fmla="*/ 6415319 w 6415319"/>
                <a:gd name="connsiteY3" fmla="*/ 0 h 184544"/>
                <a:gd name="connsiteX0" fmla="*/ 0 w 6361044"/>
                <a:gd name="connsiteY0" fmla="*/ 54278 h 54278"/>
                <a:gd name="connsiteX1" fmla="*/ 2149295 w 6361044"/>
                <a:gd name="connsiteY1" fmla="*/ 10856 h 54278"/>
                <a:gd name="connsiteX2" fmla="*/ 4157474 w 6361044"/>
                <a:gd name="connsiteY2" fmla="*/ 21712 h 54278"/>
                <a:gd name="connsiteX3" fmla="*/ 6361044 w 6361044"/>
                <a:gd name="connsiteY3" fmla="*/ 0 h 54278"/>
              </a:gdLst>
              <a:ahLst/>
              <a:cxnLst>
                <a:cxn ang="0">
                  <a:pos x="connsiteX0" y="connsiteY0"/>
                </a:cxn>
                <a:cxn ang="0">
                  <a:pos x="connsiteX1" y="connsiteY1"/>
                </a:cxn>
                <a:cxn ang="0">
                  <a:pos x="connsiteX2" y="connsiteY2"/>
                </a:cxn>
                <a:cxn ang="0">
                  <a:pos x="connsiteX3" y="connsiteY3"/>
                </a:cxn>
              </a:cxnLst>
              <a:rect l="l" t="t" r="r" b="b"/>
              <a:pathLst>
                <a:path w="6361044" h="54278">
                  <a:moveTo>
                    <a:pt x="0" y="54278"/>
                  </a:moveTo>
                  <a:cubicBezTo>
                    <a:pt x="723668" y="3618"/>
                    <a:pt x="1456383" y="16284"/>
                    <a:pt x="2149295" y="10856"/>
                  </a:cubicBezTo>
                  <a:lnTo>
                    <a:pt x="4157474" y="21712"/>
                  </a:lnTo>
                  <a:lnTo>
                    <a:pt x="6361044" y="0"/>
                  </a:lnTo>
                </a:path>
              </a:pathLst>
            </a:cu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1074647" y="5886668"/>
              <a:ext cx="6404464" cy="260533"/>
            </a:xfrm>
            <a:custGeom>
              <a:avLst/>
              <a:gdLst>
                <a:gd name="connsiteX0" fmla="*/ 0 w 6404464"/>
                <a:gd name="connsiteY0" fmla="*/ 260533 h 260533"/>
                <a:gd name="connsiteX1" fmla="*/ 2138440 w 6404464"/>
                <a:gd name="connsiteY1" fmla="*/ 141122 h 260533"/>
                <a:gd name="connsiteX2" fmla="*/ 4146619 w 6404464"/>
                <a:gd name="connsiteY2" fmla="*/ 151978 h 260533"/>
                <a:gd name="connsiteX3" fmla="*/ 6404464 w 6404464"/>
                <a:gd name="connsiteY3" fmla="*/ 0 h 260533"/>
              </a:gdLst>
              <a:ahLst/>
              <a:cxnLst>
                <a:cxn ang="0">
                  <a:pos x="connsiteX0" y="connsiteY0"/>
                </a:cxn>
                <a:cxn ang="0">
                  <a:pos x="connsiteX1" y="connsiteY1"/>
                </a:cxn>
                <a:cxn ang="0">
                  <a:pos x="connsiteX2" y="connsiteY2"/>
                </a:cxn>
                <a:cxn ang="0">
                  <a:pos x="connsiteX3" y="connsiteY3"/>
                </a:cxn>
              </a:cxnLst>
              <a:rect l="l" t="t" r="r" b="b"/>
              <a:pathLst>
                <a:path w="6404464" h="260533">
                  <a:moveTo>
                    <a:pt x="0" y="260533"/>
                  </a:moveTo>
                  <a:cubicBezTo>
                    <a:pt x="723668" y="209873"/>
                    <a:pt x="1447337" y="159214"/>
                    <a:pt x="2138440" y="141122"/>
                  </a:cubicBezTo>
                  <a:cubicBezTo>
                    <a:pt x="2829543" y="123030"/>
                    <a:pt x="3435615" y="175498"/>
                    <a:pt x="4146619" y="151978"/>
                  </a:cubicBezTo>
                  <a:cubicBezTo>
                    <a:pt x="4857623" y="128458"/>
                    <a:pt x="6404464" y="0"/>
                    <a:pt x="6404464" y="0"/>
                  </a:cubicBezTo>
                </a:path>
              </a:pathLst>
            </a:custGeom>
            <a:ln>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Rectangle 14"/>
            <p:cNvSpPr/>
            <p:nvPr/>
          </p:nvSpPr>
          <p:spPr>
            <a:xfrm>
              <a:off x="466766" y="223896"/>
              <a:ext cx="8249817" cy="6338577"/>
            </a:xfrm>
            <a:prstGeom prst="rect">
              <a:avLst/>
            </a:prstGeom>
            <a:solidFill>
              <a:schemeClr val="bg1">
                <a:alpha val="6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normAutofit/>
          </a:bodyPr>
          <a:lstStyle/>
          <a:p>
            <a:r>
              <a:rPr lang="en-US" dirty="0" smtClean="0"/>
              <a:t>What you need to be naughty</a:t>
            </a:r>
            <a:endParaRPr lang="en-US" dirty="0"/>
          </a:p>
        </p:txBody>
      </p:sp>
      <p:sp>
        <p:nvSpPr>
          <p:cNvPr id="3" name="Content Placeholder 2"/>
          <p:cNvSpPr>
            <a:spLocks noGrp="1"/>
          </p:cNvSpPr>
          <p:nvPr>
            <p:ph idx="1"/>
          </p:nvPr>
        </p:nvSpPr>
        <p:spPr>
          <a:xfrm rot="21328083">
            <a:off x="434142" y="2349914"/>
            <a:ext cx="8229600" cy="3705802"/>
          </a:xfrm>
        </p:spPr>
        <p:txBody>
          <a:bodyPr>
            <a:normAutofit lnSpcReduction="10000"/>
          </a:bodyPr>
          <a:lstStyle/>
          <a:p>
            <a:pPr>
              <a:buFont typeface="Wingdings" charset="2"/>
              <a:buChar char="q"/>
            </a:pPr>
            <a:r>
              <a:rPr lang="en-US" sz="2400" dirty="0" smtClean="0">
                <a:latin typeface="AhnbergHand"/>
                <a:cs typeface="AhnbergHand"/>
              </a:rPr>
              <a:t>Generate a list of open NTP hosts (</a:t>
            </a:r>
            <a:r>
              <a:rPr lang="en-US" sz="2400" dirty="0" err="1" smtClean="0">
                <a:latin typeface="AhnbergHand"/>
                <a:cs typeface="AhnbergHand"/>
              </a:rPr>
              <a:t>zmap</a:t>
            </a:r>
            <a:r>
              <a:rPr lang="en-US" sz="2400" dirty="0" smtClean="0">
                <a:latin typeface="AhnbergHand"/>
                <a:cs typeface="AhnbergHand"/>
              </a:rPr>
              <a:t>, for example is a good starting point)</a:t>
            </a:r>
          </a:p>
          <a:p>
            <a:pPr>
              <a:buFont typeface="Wingdings" charset="2"/>
              <a:buChar char="q"/>
            </a:pPr>
            <a:r>
              <a:rPr lang="en-US" sz="2400" dirty="0" smtClean="0">
                <a:latin typeface="AhnbergHand"/>
                <a:cs typeface="AhnbergHand"/>
              </a:rPr>
              <a:t>Write a simple script that sends </a:t>
            </a:r>
            <a:r>
              <a:rPr lang="en-US" sz="2400" dirty="0" err="1" smtClean="0">
                <a:latin typeface="AhnbergHand"/>
                <a:cs typeface="AhnbergHand"/>
              </a:rPr>
              <a:t>monlist</a:t>
            </a:r>
            <a:r>
              <a:rPr lang="en-US" sz="2400" dirty="0" smtClean="0">
                <a:latin typeface="AhnbergHand"/>
                <a:cs typeface="AhnbergHand"/>
              </a:rPr>
              <a:t> commands to the open server, with UDP source address spoofing</a:t>
            </a:r>
          </a:p>
          <a:p>
            <a:pPr>
              <a:buFont typeface="Wingdings" charset="2"/>
              <a:buChar char="q"/>
            </a:pPr>
            <a:r>
              <a:rPr lang="en-US" sz="2400" dirty="0" smtClean="0">
                <a:latin typeface="AhnbergHand"/>
                <a:cs typeface="AhnbergHand"/>
              </a:rPr>
              <a:t>Enlist some coercible hosts to generate some 2,500 </a:t>
            </a:r>
            <a:r>
              <a:rPr lang="en-US" sz="2400" dirty="0" err="1" smtClean="0">
                <a:latin typeface="AhnbergHand"/>
                <a:cs typeface="AhnbergHand"/>
              </a:rPr>
              <a:t>monlist</a:t>
            </a:r>
            <a:r>
              <a:rPr lang="en-US" sz="2400" dirty="0" smtClean="0">
                <a:latin typeface="AhnbergHand"/>
                <a:cs typeface="AhnbergHand"/>
              </a:rPr>
              <a:t> queries per second</a:t>
            </a:r>
          </a:p>
          <a:p>
            <a:pPr>
              <a:buFont typeface="Wingdings" charset="2"/>
              <a:buChar char="q"/>
            </a:pPr>
            <a:r>
              <a:rPr lang="en-US" sz="2400" dirty="0" smtClean="0">
                <a:latin typeface="AhnbergHand"/>
                <a:cs typeface="AhnbergHand"/>
              </a:rPr>
              <a:t>And the servers will respond with a 1Gbps DDOS stream!</a:t>
            </a:r>
          </a:p>
          <a:p>
            <a:pPr>
              <a:buFont typeface="Wingdings" charset="2"/>
              <a:buChar char="q"/>
            </a:pPr>
            <a:r>
              <a:rPr lang="en-US" sz="2400" dirty="0" smtClean="0">
                <a:latin typeface="AhnbergHand"/>
                <a:cs typeface="AhnbergHand"/>
              </a:rPr>
              <a:t>Rinse, repeat and multiply</a:t>
            </a:r>
          </a:p>
        </p:txBody>
      </p:sp>
      <p:sp>
        <p:nvSpPr>
          <p:cNvPr id="16" name="TextBox 15"/>
          <p:cNvSpPr txBox="1"/>
          <p:nvPr/>
        </p:nvSpPr>
        <p:spPr>
          <a:xfrm rot="21212856">
            <a:off x="482673" y="1658209"/>
            <a:ext cx="2916183" cy="646331"/>
          </a:xfrm>
          <a:prstGeom prst="rect">
            <a:avLst/>
          </a:prstGeom>
          <a:noFill/>
        </p:spPr>
        <p:txBody>
          <a:bodyPr wrap="none" rtlCol="0">
            <a:spAutoFit/>
          </a:bodyPr>
          <a:lstStyle/>
          <a:p>
            <a:r>
              <a:rPr lang="en-US" sz="3600" dirty="0" smtClean="0">
                <a:latin typeface="AhnbergHand"/>
                <a:cs typeface="AhnbergHand"/>
              </a:rPr>
              <a:t>To Do List</a:t>
            </a:r>
            <a:endParaRPr lang="en-US" sz="3600" dirty="0">
              <a:latin typeface="AhnbergHand"/>
              <a:cs typeface="AhnbergHand"/>
            </a:endParaRPr>
          </a:p>
        </p:txBody>
      </p:sp>
      <p:pic>
        <p:nvPicPr>
          <p:cNvPr id="18" name="Picture 17" descr="don-camillo-dev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411" y="5308403"/>
            <a:ext cx="3340100" cy="1600200"/>
          </a:xfrm>
          <a:prstGeom prst="rect">
            <a:avLst/>
          </a:prstGeom>
        </p:spPr>
      </p:pic>
    </p:spTree>
    <p:extLst>
      <p:ext uri="{BB962C8B-B14F-4D97-AF65-F5344CB8AC3E}">
        <p14:creationId xmlns:p14="http://schemas.microsoft.com/office/powerpoint/2010/main" val="9035717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be nice</a:t>
            </a:r>
            <a:endParaRPr lang="en-US" dirty="0"/>
          </a:p>
        </p:txBody>
      </p:sp>
      <p:sp>
        <p:nvSpPr>
          <p:cNvPr id="3" name="Content Placeholder 2"/>
          <p:cNvSpPr>
            <a:spLocks noGrp="1"/>
          </p:cNvSpPr>
          <p:nvPr>
            <p:ph idx="1"/>
          </p:nvPr>
        </p:nvSpPr>
        <p:spPr/>
        <p:txBody>
          <a:bodyPr>
            <a:normAutofit/>
          </a:bodyPr>
          <a:lstStyle/>
          <a:p>
            <a:pPr>
              <a:buFont typeface="Wingdings" charset="2"/>
              <a:buChar char="q"/>
            </a:pPr>
            <a:r>
              <a:rPr lang="en-US" dirty="0" smtClean="0"/>
              <a:t>Seal up your NTP</a:t>
            </a:r>
          </a:p>
          <a:p>
            <a:pPr lvl="1"/>
            <a:r>
              <a:rPr lang="en-US" dirty="0" smtClean="0"/>
              <a:t>The following Team </a:t>
            </a:r>
            <a:r>
              <a:rPr lang="en-US" dirty="0" err="1" smtClean="0"/>
              <a:t>Cymru’s</a:t>
            </a:r>
            <a:r>
              <a:rPr lang="en-US" dirty="0" smtClean="0"/>
              <a:t> secure template for NTP should help:</a:t>
            </a:r>
          </a:p>
          <a:p>
            <a:pPr marL="857250" lvl="2" indent="0">
              <a:buNone/>
            </a:pPr>
            <a:r>
              <a:rPr lang="en-US" dirty="0" smtClean="0"/>
              <a:t>http://</a:t>
            </a:r>
            <a:r>
              <a:rPr lang="en-US" dirty="0" err="1" smtClean="0"/>
              <a:t>www.team-cymru.org</a:t>
            </a:r>
            <a:r>
              <a:rPr lang="en-US" dirty="0" smtClean="0"/>
              <a:t>/</a:t>
            </a:r>
            <a:r>
              <a:rPr lang="en-US" dirty="0" err="1" smtClean="0"/>
              <a:t>ReadingRoom</a:t>
            </a:r>
            <a:r>
              <a:rPr lang="en-US" dirty="0" smtClean="0"/>
              <a:t>/Templates/secure-</a:t>
            </a:r>
            <a:r>
              <a:rPr lang="en-US" dirty="0" err="1" smtClean="0"/>
              <a:t>ntp</a:t>
            </a:r>
            <a:r>
              <a:rPr lang="en-US" dirty="0" smtClean="0"/>
              <a:t>-</a:t>
            </a:r>
            <a:r>
              <a:rPr lang="en-US" dirty="0" err="1" smtClean="0"/>
              <a:t>template.html</a:t>
            </a:r>
            <a:endParaRPr lang="en-US" dirty="0" smtClean="0"/>
          </a:p>
          <a:p>
            <a:pPr marL="857250" lvl="2" indent="0">
              <a:buNone/>
            </a:pPr>
            <a:endParaRPr lang="en-US" dirty="0" smtClean="0"/>
          </a:p>
          <a:p>
            <a:pPr marL="514350" indent="-457200">
              <a:buFont typeface="Wingdings" charset="2"/>
              <a:buChar char="q"/>
            </a:pPr>
            <a:r>
              <a:rPr lang="en-US" dirty="0" smtClean="0"/>
              <a:t>Disable </a:t>
            </a:r>
            <a:r>
              <a:rPr lang="en-US" dirty="0" err="1" smtClean="0"/>
              <a:t>monlist</a:t>
            </a:r>
            <a:endParaRPr lang="en-US" dirty="0" smtClean="0"/>
          </a:p>
          <a:p>
            <a:pPr marL="800100" lvl="1"/>
            <a:r>
              <a:rPr lang="en-US" dirty="0" smtClean="0"/>
              <a:t>Upgrade NTP </a:t>
            </a:r>
            <a:r>
              <a:rPr lang="en-US" dirty="0"/>
              <a:t>to at least version </a:t>
            </a:r>
            <a:r>
              <a:rPr lang="en-US" dirty="0" smtClean="0"/>
              <a:t>4.2.7p26</a:t>
            </a:r>
          </a:p>
          <a:p>
            <a:pPr marL="800100" lvl="1"/>
            <a:endParaRPr lang="en-US" dirty="0" smtClean="0"/>
          </a:p>
          <a:p>
            <a:pPr marL="57150" indent="0">
              <a:buNone/>
            </a:pPr>
            <a:endParaRPr lang="en-US" dirty="0"/>
          </a:p>
        </p:txBody>
      </p:sp>
    </p:spTree>
    <p:extLst>
      <p:ext uri="{BB962C8B-B14F-4D97-AF65-F5344CB8AC3E}">
        <p14:creationId xmlns:p14="http://schemas.microsoft.com/office/powerpoint/2010/main" val="18119990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Being Nice on a (cisco </a:t>
            </a:r>
            <a:r>
              <a:rPr lang="en-US" dirty="0" err="1" smtClean="0"/>
              <a:t>ios</a:t>
            </a:r>
            <a:r>
              <a:rPr lang="en-US" dirty="0" smtClean="0"/>
              <a:t>) Router</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sz="4400" b="1" dirty="0" err="1" smtClean="0"/>
              <a:t>ios</a:t>
            </a:r>
            <a:r>
              <a:rPr lang="en-US" sz="4400" b="1" dirty="0" smtClean="0"/>
              <a:t> </a:t>
            </a:r>
            <a:r>
              <a:rPr lang="en-US" sz="3300" dirty="0" smtClean="0"/>
              <a:t>(recent 12.* releases)</a:t>
            </a:r>
            <a:endParaRPr lang="en-US" sz="4400" dirty="0"/>
          </a:p>
          <a:p>
            <a:pPr marL="0" indent="0">
              <a:buNone/>
            </a:pPr>
            <a:endParaRPr lang="en-US" dirty="0"/>
          </a:p>
          <a:p>
            <a:pPr marL="0" indent="0">
              <a:buNone/>
            </a:pPr>
            <a:r>
              <a:rPr lang="en-US" dirty="0"/>
              <a:t>access-list 46 remark utility ACL to block everything</a:t>
            </a:r>
          </a:p>
          <a:p>
            <a:pPr marL="0" indent="0">
              <a:buNone/>
            </a:pPr>
            <a:r>
              <a:rPr lang="en-US" dirty="0"/>
              <a:t>access-list 46 deny any</a:t>
            </a:r>
          </a:p>
          <a:p>
            <a:pPr marL="0" indent="0">
              <a:buNone/>
            </a:pPr>
            <a:r>
              <a:rPr lang="en-US" dirty="0"/>
              <a:t>!</a:t>
            </a:r>
          </a:p>
          <a:p>
            <a:pPr marL="0" indent="0">
              <a:buNone/>
            </a:pPr>
            <a:r>
              <a:rPr lang="en-US" dirty="0"/>
              <a:t>access-list 47 remark NTP peers/servers we sync to/with</a:t>
            </a:r>
          </a:p>
          <a:p>
            <a:pPr marL="0" indent="0">
              <a:buNone/>
            </a:pPr>
            <a:r>
              <a:rPr lang="en-US" dirty="0"/>
              <a:t>access-list 47 permit </a:t>
            </a:r>
            <a:r>
              <a:rPr lang="en-US" dirty="0" smtClean="0"/>
              <a:t>10.0.0.1</a:t>
            </a:r>
            <a:endParaRPr lang="en-US" dirty="0"/>
          </a:p>
          <a:p>
            <a:pPr marL="0" indent="0">
              <a:buNone/>
            </a:pPr>
            <a:r>
              <a:rPr lang="en-US" dirty="0"/>
              <a:t>access-list 47 permit </a:t>
            </a:r>
            <a:r>
              <a:rPr lang="en-US" dirty="0" smtClean="0"/>
              <a:t>10.0.0.2</a:t>
            </a:r>
            <a:endParaRPr lang="en-US" dirty="0"/>
          </a:p>
          <a:p>
            <a:pPr marL="0" indent="0">
              <a:buNone/>
            </a:pPr>
            <a:r>
              <a:rPr lang="en-US" dirty="0" smtClean="0"/>
              <a:t>access</a:t>
            </a:r>
            <a:r>
              <a:rPr lang="en-US" dirty="0"/>
              <a:t>-list 47 deny any</a:t>
            </a:r>
          </a:p>
          <a:p>
            <a:pPr marL="0" indent="0">
              <a:buNone/>
            </a:pPr>
            <a:r>
              <a:rPr lang="en-US" dirty="0"/>
              <a:t>!</a:t>
            </a:r>
          </a:p>
          <a:p>
            <a:pPr marL="0" indent="0">
              <a:buNone/>
            </a:pPr>
            <a:r>
              <a:rPr lang="en-US" dirty="0"/>
              <a:t>! NTP access control</a:t>
            </a:r>
          </a:p>
          <a:p>
            <a:pPr marL="0" indent="0">
              <a:buNone/>
            </a:pPr>
            <a:r>
              <a:rPr lang="en-US" dirty="0" err="1"/>
              <a:t>ntp</a:t>
            </a:r>
            <a:r>
              <a:rPr lang="en-US" dirty="0"/>
              <a:t> access-group query-only 46   ! deny all NTP control queries</a:t>
            </a:r>
          </a:p>
          <a:p>
            <a:pPr marL="0" indent="0">
              <a:buNone/>
            </a:pPr>
            <a:r>
              <a:rPr lang="en-US" dirty="0" err="1"/>
              <a:t>ntp</a:t>
            </a:r>
            <a:r>
              <a:rPr lang="en-US" dirty="0"/>
              <a:t> access-group serve 46        </a:t>
            </a:r>
            <a:r>
              <a:rPr lang="en-US" dirty="0" smtClean="0"/>
              <a:t>     ! </a:t>
            </a:r>
            <a:r>
              <a:rPr lang="en-US" dirty="0"/>
              <a:t>deny all NTP time and control by default</a:t>
            </a:r>
          </a:p>
          <a:p>
            <a:pPr marL="0" indent="0">
              <a:buNone/>
            </a:pPr>
            <a:r>
              <a:rPr lang="en-US" dirty="0" err="1"/>
              <a:t>ntp</a:t>
            </a:r>
            <a:r>
              <a:rPr lang="en-US" dirty="0"/>
              <a:t> access-group peer 47         </a:t>
            </a:r>
            <a:r>
              <a:rPr lang="en-US" dirty="0" smtClean="0"/>
              <a:t>     ! </a:t>
            </a:r>
            <a:r>
              <a:rPr lang="en-US" dirty="0"/>
              <a:t>permit sync to configured peer(s)/server(s)</a:t>
            </a:r>
          </a:p>
          <a:p>
            <a:pPr marL="0" indent="0">
              <a:buNone/>
            </a:pPr>
            <a:r>
              <a:rPr lang="en-US" dirty="0" err="1"/>
              <a:t>ntp</a:t>
            </a:r>
            <a:r>
              <a:rPr lang="en-US" dirty="0"/>
              <a:t> access-group serve-only 46  </a:t>
            </a:r>
            <a:r>
              <a:rPr lang="en-US" dirty="0" smtClean="0"/>
              <a:t>  ! </a:t>
            </a:r>
            <a:r>
              <a:rPr lang="en-US" dirty="0"/>
              <a:t>deny NTP time sync requests</a:t>
            </a:r>
          </a:p>
          <a:p>
            <a:pPr marL="0" indent="0">
              <a:buNone/>
            </a:pPr>
            <a:endParaRPr lang="en-US" dirty="0"/>
          </a:p>
        </p:txBody>
      </p:sp>
    </p:spTree>
    <p:extLst>
      <p:ext uri="{BB962C8B-B14F-4D97-AF65-F5344CB8AC3E}">
        <p14:creationId xmlns:p14="http://schemas.microsoft.com/office/powerpoint/2010/main" val="22642976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Being Nice on a (cisco </a:t>
            </a:r>
            <a:r>
              <a:rPr lang="en-US" dirty="0" err="1" smtClean="0"/>
              <a:t>xr</a:t>
            </a:r>
            <a:r>
              <a:rPr lang="en-US" dirty="0" smtClean="0"/>
              <a:t>) Router</a:t>
            </a:r>
            <a:endParaRPr lang="en-US" dirty="0"/>
          </a:p>
        </p:txBody>
      </p:sp>
      <p:sp>
        <p:nvSpPr>
          <p:cNvPr id="3" name="Content Placeholder 2"/>
          <p:cNvSpPr>
            <a:spLocks noGrp="1"/>
          </p:cNvSpPr>
          <p:nvPr>
            <p:ph idx="1"/>
          </p:nvPr>
        </p:nvSpPr>
        <p:spPr>
          <a:xfrm>
            <a:off x="457200" y="1600200"/>
            <a:ext cx="8229600" cy="4848003"/>
          </a:xfrm>
        </p:spPr>
        <p:txBody>
          <a:bodyPr>
            <a:normAutofit fontScale="55000" lnSpcReduction="20000"/>
          </a:bodyPr>
          <a:lstStyle/>
          <a:p>
            <a:pPr marL="0" indent="0">
              <a:buNone/>
            </a:pPr>
            <a:r>
              <a:rPr lang="en-US" sz="4200" b="1" dirty="0" err="1"/>
              <a:t>ios</a:t>
            </a:r>
            <a:r>
              <a:rPr lang="en-US" sz="4200" b="1" dirty="0"/>
              <a:t>/</a:t>
            </a:r>
            <a:r>
              <a:rPr lang="en-US" sz="4200" b="1" dirty="0" err="1"/>
              <a:t>xr</a:t>
            </a:r>
            <a:endParaRPr lang="en-US" sz="4200" b="1" dirty="0"/>
          </a:p>
          <a:p>
            <a:pPr marL="0" indent="0">
              <a:buNone/>
            </a:pPr>
            <a:endParaRPr lang="en-US" sz="2800" dirty="0"/>
          </a:p>
          <a:p>
            <a:pPr marL="0" indent="0">
              <a:buNone/>
            </a:pPr>
            <a:r>
              <a:rPr lang="en-US" sz="2800" dirty="0" err="1" smtClean="0"/>
              <a:t>Ntp</a:t>
            </a:r>
            <a:endParaRPr lang="en-US" sz="2800" dirty="0"/>
          </a:p>
          <a:p>
            <a:pPr marL="0" indent="0">
              <a:buNone/>
            </a:pPr>
            <a:r>
              <a:rPr lang="en-US" sz="2800" dirty="0"/>
              <a:t>s</a:t>
            </a:r>
            <a:r>
              <a:rPr lang="en-US" sz="2800" dirty="0" smtClean="0"/>
              <a:t>erver 10.0.0.1</a:t>
            </a:r>
            <a:endParaRPr lang="en-US" sz="2800" dirty="0"/>
          </a:p>
          <a:p>
            <a:pPr marL="0" indent="0">
              <a:buNone/>
            </a:pPr>
            <a:r>
              <a:rPr lang="en-US" sz="2800" dirty="0" smtClean="0"/>
              <a:t>Server 10.0.0.2</a:t>
            </a:r>
            <a:endParaRPr lang="en-US" sz="2800" dirty="0"/>
          </a:p>
          <a:p>
            <a:pPr marL="0" indent="0">
              <a:buNone/>
            </a:pPr>
            <a:r>
              <a:rPr lang="en-US" sz="2800" dirty="0" smtClean="0"/>
              <a:t>source </a:t>
            </a:r>
            <a:r>
              <a:rPr lang="en-US" sz="2800" dirty="0"/>
              <a:t>Loopback0</a:t>
            </a:r>
          </a:p>
          <a:p>
            <a:pPr marL="0" indent="0">
              <a:buNone/>
            </a:pPr>
            <a:r>
              <a:rPr lang="en-US" sz="2800" dirty="0"/>
              <a:t>update-calendar</a:t>
            </a:r>
          </a:p>
          <a:p>
            <a:pPr marL="0" indent="0">
              <a:buNone/>
            </a:pPr>
            <a:r>
              <a:rPr lang="en-US" sz="2800" dirty="0"/>
              <a:t>!</a:t>
            </a:r>
          </a:p>
          <a:p>
            <a:pPr marL="0" indent="0">
              <a:buNone/>
            </a:pPr>
            <a:r>
              <a:rPr lang="en-US" sz="2800" dirty="0"/>
              <a:t>! local packet transport service </a:t>
            </a:r>
            <a:r>
              <a:rPr lang="en-US" sz="2800" dirty="0" err="1"/>
              <a:t>config</a:t>
            </a:r>
            <a:endParaRPr lang="en-US" sz="2800" dirty="0"/>
          </a:p>
          <a:p>
            <a:pPr marL="0" indent="0">
              <a:buNone/>
            </a:pPr>
            <a:r>
              <a:rPr lang="en-US" sz="2800" dirty="0" err="1"/>
              <a:t>lpts</a:t>
            </a:r>
            <a:r>
              <a:rPr lang="en-US" sz="2800" dirty="0"/>
              <a:t> </a:t>
            </a:r>
            <a:r>
              <a:rPr lang="en-US" sz="2800" dirty="0" err="1"/>
              <a:t>pifib</a:t>
            </a:r>
            <a:r>
              <a:rPr lang="en-US" sz="2800" dirty="0"/>
              <a:t> hardware police location 0/2/CPU0</a:t>
            </a:r>
          </a:p>
          <a:p>
            <a:pPr marL="0" indent="0">
              <a:buNone/>
            </a:pPr>
            <a:r>
              <a:rPr lang="en-US" sz="2800" dirty="0"/>
              <a:t>flow </a:t>
            </a:r>
            <a:r>
              <a:rPr lang="en-US" sz="2800" dirty="0" err="1"/>
              <a:t>ntp</a:t>
            </a:r>
            <a:r>
              <a:rPr lang="en-US" sz="2800" dirty="0"/>
              <a:t> default rate 0</a:t>
            </a:r>
          </a:p>
          <a:p>
            <a:pPr marL="0" indent="0">
              <a:buNone/>
            </a:pPr>
            <a:r>
              <a:rPr lang="en-US" sz="2800" dirty="0"/>
              <a:t>flow </a:t>
            </a:r>
            <a:r>
              <a:rPr lang="en-US" sz="2800" dirty="0" err="1"/>
              <a:t>ntp</a:t>
            </a:r>
            <a:r>
              <a:rPr lang="en-US" sz="2800" dirty="0"/>
              <a:t> known rate 64</a:t>
            </a:r>
          </a:p>
          <a:p>
            <a:pPr marL="0" indent="0">
              <a:buNone/>
            </a:pPr>
            <a:r>
              <a:rPr lang="en-US" sz="2800" dirty="0"/>
              <a:t>!</a:t>
            </a:r>
          </a:p>
          <a:p>
            <a:pPr marL="0" indent="0">
              <a:buNone/>
            </a:pPr>
            <a:r>
              <a:rPr lang="en-US" sz="2800" dirty="0"/>
              <a:t>! The input/loopback filter for </a:t>
            </a:r>
            <a:r>
              <a:rPr lang="en-US" sz="2800" dirty="0" err="1"/>
              <a:t>xr</a:t>
            </a:r>
            <a:endParaRPr lang="en-US" sz="2800" dirty="0"/>
          </a:p>
          <a:p>
            <a:pPr marL="0" indent="0">
              <a:buNone/>
            </a:pPr>
            <a:r>
              <a:rPr lang="en-US" sz="2800" dirty="0"/>
              <a:t>control-plane</a:t>
            </a:r>
          </a:p>
          <a:p>
            <a:pPr marL="0" indent="0">
              <a:buNone/>
            </a:pPr>
            <a:r>
              <a:rPr lang="en-US" sz="2800" dirty="0"/>
              <a:t>management-plane</a:t>
            </a:r>
          </a:p>
          <a:p>
            <a:pPr marL="0" indent="0">
              <a:buNone/>
            </a:pPr>
            <a:r>
              <a:rPr lang="en-US" sz="2800" dirty="0"/>
              <a:t> </a:t>
            </a:r>
            <a:r>
              <a:rPr lang="en-US" sz="2800" dirty="0" err="1"/>
              <a:t>inband</a:t>
            </a:r>
            <a:endParaRPr lang="en-US" sz="2800" dirty="0"/>
          </a:p>
          <a:p>
            <a:pPr marL="0" indent="0">
              <a:buNone/>
            </a:pPr>
            <a:r>
              <a:rPr lang="en-US" sz="2800" dirty="0"/>
              <a:t>  interface all</a:t>
            </a:r>
          </a:p>
          <a:p>
            <a:pPr marL="0" indent="0">
              <a:buNone/>
            </a:pPr>
            <a:r>
              <a:rPr lang="en-US" sz="2800" dirty="0"/>
              <a:t>  !!! oh, no </a:t>
            </a:r>
            <a:r>
              <a:rPr lang="en-US" sz="2800" dirty="0" err="1"/>
              <a:t>config</a:t>
            </a:r>
            <a:r>
              <a:rPr lang="en-US" sz="2800" dirty="0"/>
              <a:t> here for </a:t>
            </a:r>
            <a:r>
              <a:rPr lang="en-US" sz="2800" dirty="0" err="1"/>
              <a:t>ntp</a:t>
            </a:r>
            <a:r>
              <a:rPr lang="en-US" sz="2800" dirty="0"/>
              <a:t>, I guess LPTS handles it all</a:t>
            </a:r>
            <a:r>
              <a:rPr lang="en-US" sz="2800" dirty="0" smtClean="0"/>
              <a:t>?</a:t>
            </a:r>
            <a:endParaRPr lang="en-US" sz="2800" dirty="0"/>
          </a:p>
        </p:txBody>
      </p:sp>
    </p:spTree>
    <p:extLst>
      <p:ext uri="{BB962C8B-B14F-4D97-AF65-F5344CB8AC3E}">
        <p14:creationId xmlns:p14="http://schemas.microsoft.com/office/powerpoint/2010/main" val="4258064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48003"/>
          </a:xfrm>
        </p:spPr>
        <p:txBody>
          <a:bodyPr>
            <a:normAutofit fontScale="62500" lnSpcReduction="20000"/>
          </a:bodyPr>
          <a:lstStyle/>
          <a:p>
            <a:pPr marL="0" indent="0">
              <a:buNone/>
            </a:pPr>
            <a:r>
              <a:rPr lang="en-US" sz="2800" b="1" dirty="0"/>
              <a:t>juniper</a:t>
            </a:r>
          </a:p>
          <a:p>
            <a:pPr marL="0" indent="0">
              <a:buNone/>
            </a:pPr>
            <a:endParaRPr lang="en-US" sz="2800" dirty="0"/>
          </a:p>
          <a:p>
            <a:pPr marL="0" indent="0">
              <a:buNone/>
            </a:pPr>
            <a:r>
              <a:rPr lang="en-US" sz="2800" dirty="0"/>
              <a:t>	    term </a:t>
            </a:r>
            <a:r>
              <a:rPr lang="en-US" sz="2800" dirty="0" err="1"/>
              <a:t>ntp</a:t>
            </a:r>
            <a:r>
              <a:rPr lang="en-US" sz="2800" dirty="0"/>
              <a:t> {</a:t>
            </a:r>
          </a:p>
          <a:p>
            <a:pPr marL="0" indent="0">
              <a:buNone/>
            </a:pPr>
            <a:r>
              <a:rPr lang="en-US" sz="2800" dirty="0"/>
              <a:t>		from {</a:t>
            </a:r>
          </a:p>
          <a:p>
            <a:pPr marL="0" indent="0">
              <a:buNone/>
            </a:pPr>
            <a:r>
              <a:rPr lang="en-US" sz="2800" dirty="0"/>
              <a:t>		  source-address {</a:t>
            </a:r>
          </a:p>
          <a:p>
            <a:pPr marL="0" indent="0">
              <a:buNone/>
            </a:pPr>
            <a:r>
              <a:rPr lang="en-US" sz="2800" dirty="0"/>
              <a:t>		      0.0.0.0/0;</a:t>
            </a:r>
          </a:p>
          <a:p>
            <a:pPr marL="0" indent="0">
              <a:buNone/>
            </a:pPr>
            <a:r>
              <a:rPr lang="en-US" sz="2800" dirty="0"/>
              <a:t>		      /* NTP servers to get time from */</a:t>
            </a:r>
          </a:p>
          <a:p>
            <a:pPr marL="0" indent="0">
              <a:buNone/>
            </a:pPr>
            <a:r>
              <a:rPr lang="en-US" sz="2800" dirty="0"/>
              <a:t>		      </a:t>
            </a:r>
            <a:r>
              <a:rPr lang="en-US" sz="2800" dirty="0" smtClean="0"/>
              <a:t>10.0.0.1 </a:t>
            </a:r>
            <a:r>
              <a:rPr lang="en-US" sz="2800" dirty="0"/>
              <a:t>except;</a:t>
            </a:r>
          </a:p>
          <a:p>
            <a:pPr marL="0" indent="0">
              <a:buNone/>
            </a:pPr>
            <a:r>
              <a:rPr lang="en-US" sz="2800" dirty="0"/>
              <a:t>		      </a:t>
            </a:r>
            <a:r>
              <a:rPr lang="en-US" sz="2800" dirty="0" smtClean="0"/>
              <a:t>10.0.0.2 </a:t>
            </a:r>
            <a:r>
              <a:rPr lang="en-US" sz="2800" dirty="0"/>
              <a:t>except;</a:t>
            </a:r>
          </a:p>
          <a:p>
            <a:pPr marL="0" indent="0">
              <a:buNone/>
            </a:pPr>
            <a:r>
              <a:rPr lang="en-US" sz="2800" dirty="0"/>
              <a:t>		      }</a:t>
            </a:r>
          </a:p>
          <a:p>
            <a:pPr marL="0" indent="0">
              <a:buNone/>
            </a:pPr>
            <a:r>
              <a:rPr lang="en-US" sz="2800" dirty="0"/>
              <a:t>		  protocol </a:t>
            </a:r>
            <a:r>
              <a:rPr lang="en-US" sz="2800" dirty="0" err="1"/>
              <a:t>udp</a:t>
            </a:r>
            <a:r>
              <a:rPr lang="en-US" sz="2800" dirty="0"/>
              <a:t>;</a:t>
            </a:r>
          </a:p>
          <a:p>
            <a:pPr marL="0" indent="0">
              <a:buNone/>
            </a:pPr>
            <a:r>
              <a:rPr lang="en-US" sz="2800" dirty="0"/>
              <a:t>		  port </a:t>
            </a:r>
            <a:r>
              <a:rPr lang="en-US" sz="2800" dirty="0" err="1"/>
              <a:t>ntp</a:t>
            </a:r>
            <a:r>
              <a:rPr lang="en-US" sz="2800" dirty="0"/>
              <a:t>;</a:t>
            </a:r>
          </a:p>
          <a:p>
            <a:pPr marL="0" indent="0">
              <a:buNone/>
            </a:pPr>
            <a:r>
              <a:rPr lang="en-US" sz="2800" dirty="0"/>
              <a:t>		  }</a:t>
            </a:r>
          </a:p>
          <a:p>
            <a:pPr marL="0" indent="0">
              <a:buNone/>
            </a:pPr>
            <a:r>
              <a:rPr lang="en-US" sz="2800" dirty="0"/>
              <a:t>	        then {</a:t>
            </a:r>
          </a:p>
          <a:p>
            <a:pPr marL="0" indent="0">
              <a:buNone/>
            </a:pPr>
            <a:r>
              <a:rPr lang="en-US" sz="2800" dirty="0"/>
              <a:t>		   discard;</a:t>
            </a:r>
          </a:p>
          <a:p>
            <a:pPr marL="0" indent="0">
              <a:buNone/>
            </a:pPr>
            <a:r>
              <a:rPr lang="en-US" sz="2800" dirty="0"/>
              <a:t>		   }</a:t>
            </a:r>
          </a:p>
          <a:p>
            <a:pPr marL="0" indent="0">
              <a:buNone/>
            </a:pPr>
            <a:r>
              <a:rPr lang="en-US" sz="2800" dirty="0"/>
              <a:t>		}</a:t>
            </a:r>
          </a:p>
          <a:p>
            <a:pPr marL="0" indent="0">
              <a:buNone/>
            </a:pPr>
            <a:endParaRPr lang="en-US" sz="2800" dirty="0"/>
          </a:p>
        </p:txBody>
      </p:sp>
      <p:sp>
        <p:nvSpPr>
          <p:cNvPr id="2" name="Title 1"/>
          <p:cNvSpPr>
            <a:spLocks noGrp="1"/>
          </p:cNvSpPr>
          <p:nvPr>
            <p:ph type="title"/>
          </p:nvPr>
        </p:nvSpPr>
        <p:spPr/>
        <p:txBody>
          <a:bodyPr>
            <a:normAutofit/>
          </a:bodyPr>
          <a:lstStyle/>
          <a:p>
            <a:r>
              <a:rPr lang="en-US" dirty="0" smtClean="0"/>
              <a:t>Being Nice on a (juniper) Router</a:t>
            </a:r>
            <a:endParaRPr lang="en-US" dirty="0"/>
          </a:p>
        </p:txBody>
      </p:sp>
      <p:sp>
        <p:nvSpPr>
          <p:cNvPr id="4" name="TextBox 3"/>
          <p:cNvSpPr txBox="1"/>
          <p:nvPr/>
        </p:nvSpPr>
        <p:spPr>
          <a:xfrm>
            <a:off x="5140475" y="1230858"/>
            <a:ext cx="3761619" cy="6463309"/>
          </a:xfrm>
          <a:prstGeom prst="rect">
            <a:avLst/>
          </a:prstGeom>
          <a:noFill/>
        </p:spPr>
        <p:txBody>
          <a:bodyPr wrap="square" rtlCol="0">
            <a:spAutoFit/>
          </a:bodyPr>
          <a:lstStyle/>
          <a:p>
            <a:r>
              <a:rPr lang="en-US" i="1" dirty="0" smtClean="0"/>
              <a:t>The alternative is to use a loopback default deny filter, in which case you would need the inverse form of the filter to accept NTP packets from the configured servers:</a:t>
            </a:r>
          </a:p>
          <a:p>
            <a:endParaRPr lang="en-US" i="1" dirty="0" smtClean="0"/>
          </a:p>
          <a:p>
            <a:r>
              <a:rPr lang="en-US" i="1" dirty="0" smtClean="0"/>
              <a:t>     </a:t>
            </a:r>
            <a:r>
              <a:rPr lang="en-US" dirty="0" smtClean="0"/>
              <a:t>       term </a:t>
            </a:r>
            <a:r>
              <a:rPr lang="en-US" dirty="0" err="1"/>
              <a:t>ntp</a:t>
            </a:r>
            <a:r>
              <a:rPr lang="en-US" dirty="0"/>
              <a:t> {</a:t>
            </a:r>
          </a:p>
          <a:p>
            <a:r>
              <a:rPr lang="en-US" dirty="0"/>
              <a:t>		from {</a:t>
            </a:r>
          </a:p>
          <a:p>
            <a:r>
              <a:rPr lang="en-US" dirty="0"/>
              <a:t>		  source-address {</a:t>
            </a:r>
          </a:p>
          <a:p>
            <a:r>
              <a:rPr lang="en-US" dirty="0"/>
              <a:t>		      </a:t>
            </a:r>
            <a:r>
              <a:rPr lang="en-US" dirty="0" smtClean="0"/>
              <a:t>10.0.0.1/23;</a:t>
            </a:r>
            <a:endParaRPr lang="en-US" dirty="0"/>
          </a:p>
          <a:p>
            <a:r>
              <a:rPr lang="en-US" dirty="0"/>
              <a:t>		      </a:t>
            </a:r>
            <a:r>
              <a:rPr lang="en-US" dirty="0" smtClean="0"/>
              <a:t>10.0.0.2/32;</a:t>
            </a:r>
            <a:endParaRPr lang="en-US" dirty="0"/>
          </a:p>
          <a:p>
            <a:r>
              <a:rPr lang="en-US" dirty="0"/>
              <a:t>		      }</a:t>
            </a:r>
          </a:p>
          <a:p>
            <a:r>
              <a:rPr lang="en-US" dirty="0"/>
              <a:t>		  protocol </a:t>
            </a:r>
            <a:r>
              <a:rPr lang="en-US" dirty="0" err="1"/>
              <a:t>udp</a:t>
            </a:r>
            <a:r>
              <a:rPr lang="en-US" dirty="0"/>
              <a:t>;</a:t>
            </a:r>
          </a:p>
          <a:p>
            <a:r>
              <a:rPr lang="en-US" dirty="0"/>
              <a:t>		  port </a:t>
            </a:r>
            <a:r>
              <a:rPr lang="en-US" dirty="0" err="1"/>
              <a:t>ntp</a:t>
            </a:r>
            <a:r>
              <a:rPr lang="en-US" dirty="0"/>
              <a:t>;</a:t>
            </a:r>
          </a:p>
          <a:p>
            <a:r>
              <a:rPr lang="en-US" dirty="0"/>
              <a:t>		  }</a:t>
            </a:r>
          </a:p>
          <a:p>
            <a:r>
              <a:rPr lang="en-US" dirty="0"/>
              <a:t>	        then {</a:t>
            </a:r>
          </a:p>
          <a:p>
            <a:r>
              <a:rPr lang="en-US" dirty="0"/>
              <a:t>		   </a:t>
            </a:r>
            <a:r>
              <a:rPr lang="en-US" dirty="0" smtClean="0"/>
              <a:t>count </a:t>
            </a:r>
            <a:r>
              <a:rPr lang="en-US" dirty="0" err="1" smtClean="0"/>
              <a:t>ntp</a:t>
            </a:r>
            <a:r>
              <a:rPr lang="en-US" dirty="0" smtClean="0"/>
              <a:t>-requests; </a:t>
            </a:r>
          </a:p>
          <a:p>
            <a:r>
              <a:rPr lang="en-US" dirty="0"/>
              <a:t> </a:t>
            </a:r>
            <a:r>
              <a:rPr lang="en-US" dirty="0" smtClean="0"/>
              <a:t>                    accept;</a:t>
            </a:r>
            <a:endParaRPr lang="en-US" dirty="0"/>
          </a:p>
          <a:p>
            <a:r>
              <a:rPr lang="en-US" dirty="0"/>
              <a:t>		   }</a:t>
            </a:r>
          </a:p>
          <a:p>
            <a:r>
              <a:rPr lang="en-US" dirty="0"/>
              <a:t>		}</a:t>
            </a:r>
          </a:p>
          <a:p>
            <a:endParaRPr lang="en-US" i="1" dirty="0" smtClean="0"/>
          </a:p>
          <a:p>
            <a:endParaRPr lang="en-US" i="1" dirty="0"/>
          </a:p>
          <a:p>
            <a:endParaRPr lang="en-US" i="1" dirty="0" smtClean="0"/>
          </a:p>
        </p:txBody>
      </p:sp>
      <p:sp>
        <p:nvSpPr>
          <p:cNvPr id="6" name="TextBox 5"/>
          <p:cNvSpPr txBox="1"/>
          <p:nvPr/>
        </p:nvSpPr>
        <p:spPr>
          <a:xfrm>
            <a:off x="1817187" y="1207421"/>
            <a:ext cx="3272997" cy="1200329"/>
          </a:xfrm>
          <a:prstGeom prst="rect">
            <a:avLst/>
          </a:prstGeom>
          <a:noFill/>
        </p:spPr>
        <p:txBody>
          <a:bodyPr wrap="square" rtlCol="0">
            <a:spAutoFit/>
          </a:bodyPr>
          <a:lstStyle/>
          <a:p>
            <a:r>
              <a:rPr lang="en-US" dirty="0" smtClean="0"/>
              <a:t> </a:t>
            </a:r>
            <a:r>
              <a:rPr lang="en-US" i="1" dirty="0"/>
              <a:t>This is a firewall filter fragment for a</a:t>
            </a:r>
            <a:r>
              <a:rPr lang="en-US" i="1" dirty="0" smtClean="0"/>
              <a:t> </a:t>
            </a:r>
            <a:r>
              <a:rPr lang="en-US" i="1" dirty="0"/>
              <a:t>loopback filter which assumes a default permit</a:t>
            </a:r>
          </a:p>
          <a:p>
            <a:endParaRPr lang="en-US" dirty="0"/>
          </a:p>
        </p:txBody>
      </p:sp>
      <p:cxnSp>
        <p:nvCxnSpPr>
          <p:cNvPr id="8" name="Straight Connector 7"/>
          <p:cNvCxnSpPr/>
          <p:nvPr/>
        </p:nvCxnSpPr>
        <p:spPr>
          <a:xfrm>
            <a:off x="5017907" y="1417638"/>
            <a:ext cx="0" cy="5030565"/>
          </a:xfrm>
          <a:prstGeom prst="line">
            <a:avLst/>
          </a:prstGeom>
          <a:ln w="6350"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878373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Being nice on a host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t>
            </a:r>
            <a:r>
              <a:rPr lang="en-US" dirty="0" err="1" smtClean="0"/>
              <a:t>etc</a:t>
            </a:r>
            <a:r>
              <a:rPr lang="en-US" dirty="0" smtClean="0"/>
              <a:t>/</a:t>
            </a:r>
            <a:r>
              <a:rPr lang="en-US" dirty="0" err="1" smtClean="0"/>
              <a:t>ntp.conf</a:t>
            </a:r>
            <a:endParaRPr lang="en-US" dirty="0" smtClean="0"/>
          </a:p>
          <a:p>
            <a:pPr marL="0" indent="0">
              <a:buNone/>
            </a:pPr>
            <a:endParaRPr lang="en-US" dirty="0"/>
          </a:p>
          <a:p>
            <a:pPr marL="0" indent="0">
              <a:buNone/>
            </a:pPr>
            <a:r>
              <a:rPr lang="en-US" dirty="0" smtClean="0"/>
              <a:t># </a:t>
            </a:r>
            <a:r>
              <a:rPr lang="en-US" dirty="0"/>
              <a:t>By default, exchange time with everybody, but don't allow</a:t>
            </a:r>
          </a:p>
          <a:p>
            <a:pPr marL="0" indent="0">
              <a:buNone/>
            </a:pPr>
            <a:r>
              <a:rPr lang="en-US" dirty="0"/>
              <a:t># configuration.</a:t>
            </a:r>
          </a:p>
          <a:p>
            <a:pPr marL="0" indent="0">
              <a:buNone/>
            </a:pPr>
            <a:r>
              <a:rPr lang="en-US" dirty="0"/>
              <a:t>#</a:t>
            </a:r>
          </a:p>
          <a:p>
            <a:pPr marL="0" indent="0">
              <a:buNone/>
            </a:pPr>
            <a:r>
              <a:rPr lang="en-US" dirty="0"/>
              <a:t>restrict -4 default </a:t>
            </a:r>
            <a:r>
              <a:rPr lang="en-US" dirty="0" err="1"/>
              <a:t>kod</a:t>
            </a:r>
            <a:r>
              <a:rPr lang="en-US" dirty="0"/>
              <a:t> </a:t>
            </a:r>
            <a:r>
              <a:rPr lang="en-US" dirty="0" err="1"/>
              <a:t>notrap</a:t>
            </a:r>
            <a:r>
              <a:rPr lang="en-US" dirty="0"/>
              <a:t> </a:t>
            </a:r>
            <a:r>
              <a:rPr lang="en-US" dirty="0" err="1"/>
              <a:t>nomodify</a:t>
            </a:r>
            <a:r>
              <a:rPr lang="en-US" dirty="0"/>
              <a:t> </a:t>
            </a:r>
            <a:r>
              <a:rPr lang="en-US" dirty="0" err="1"/>
              <a:t>nopeer</a:t>
            </a:r>
            <a:r>
              <a:rPr lang="en-US" dirty="0"/>
              <a:t> </a:t>
            </a:r>
            <a:r>
              <a:rPr lang="en-US" dirty="0" err="1"/>
              <a:t>noquery</a:t>
            </a:r>
            <a:endParaRPr lang="en-US" dirty="0"/>
          </a:p>
          <a:p>
            <a:pPr marL="0" indent="0">
              <a:buNone/>
            </a:pPr>
            <a:r>
              <a:rPr lang="en-US" dirty="0"/>
              <a:t>restrict -6 default </a:t>
            </a:r>
            <a:r>
              <a:rPr lang="en-US" dirty="0" err="1"/>
              <a:t>kod</a:t>
            </a:r>
            <a:r>
              <a:rPr lang="en-US" dirty="0"/>
              <a:t> </a:t>
            </a:r>
            <a:r>
              <a:rPr lang="en-US" dirty="0" err="1"/>
              <a:t>notrap</a:t>
            </a:r>
            <a:r>
              <a:rPr lang="en-US" dirty="0"/>
              <a:t> </a:t>
            </a:r>
            <a:r>
              <a:rPr lang="en-US" dirty="0" err="1"/>
              <a:t>nomodify</a:t>
            </a:r>
            <a:r>
              <a:rPr lang="en-US" dirty="0"/>
              <a:t> </a:t>
            </a:r>
            <a:r>
              <a:rPr lang="en-US" dirty="0" err="1"/>
              <a:t>nopeer</a:t>
            </a:r>
            <a:r>
              <a:rPr lang="en-US" dirty="0"/>
              <a:t> </a:t>
            </a:r>
            <a:r>
              <a:rPr lang="en-US" dirty="0" err="1"/>
              <a:t>noquery</a:t>
            </a:r>
            <a:endParaRPr lang="en-US" dirty="0"/>
          </a:p>
          <a:p>
            <a:pPr marL="0" indent="0">
              <a:buNone/>
            </a:pPr>
            <a:r>
              <a:rPr lang="en-US" dirty="0"/>
              <a:t>#</a:t>
            </a:r>
          </a:p>
          <a:p>
            <a:pPr marL="0" indent="0">
              <a:buNone/>
            </a:pPr>
            <a:r>
              <a:rPr lang="en-US" dirty="0"/>
              <a:t># Local users may interrogate the </a:t>
            </a:r>
            <a:r>
              <a:rPr lang="en-US" dirty="0" err="1"/>
              <a:t>ntp</a:t>
            </a:r>
            <a:r>
              <a:rPr lang="en-US" dirty="0"/>
              <a:t> server more closely.</a:t>
            </a:r>
          </a:p>
          <a:p>
            <a:pPr marL="0" indent="0">
              <a:buNone/>
            </a:pPr>
            <a:r>
              <a:rPr lang="en-US" dirty="0"/>
              <a:t>restrict 127.0.0.1</a:t>
            </a:r>
          </a:p>
          <a:p>
            <a:pPr marL="0" indent="0">
              <a:buNone/>
            </a:pPr>
            <a:r>
              <a:rPr lang="en-US" dirty="0"/>
              <a:t>restrict ::1</a:t>
            </a:r>
          </a:p>
        </p:txBody>
      </p:sp>
    </p:spTree>
    <p:extLst>
      <p:ext uri="{BB962C8B-B14F-4D97-AF65-F5344CB8AC3E}">
        <p14:creationId xmlns:p14="http://schemas.microsoft.com/office/powerpoint/2010/main" val="228554420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p:txBody>
          <a:bodyPr/>
          <a:lstStyle/>
          <a:p>
            <a:r>
              <a:rPr lang="en-US" dirty="0" smtClean="0"/>
              <a:t>Being nice is not always possible</a:t>
            </a:r>
          </a:p>
          <a:p>
            <a:pPr lvl="1"/>
            <a:r>
              <a:rPr lang="en-US" dirty="0" smtClean="0"/>
              <a:t>There is a significant volume of embedded functionality in appliances and </a:t>
            </a:r>
            <a:r>
              <a:rPr lang="en-US" dirty="0" err="1" smtClean="0"/>
              <a:t>consumerware</a:t>
            </a:r>
            <a:endParaRPr lang="en-US" dirty="0" smtClean="0"/>
          </a:p>
          <a:p>
            <a:pPr lvl="1"/>
            <a:r>
              <a:rPr lang="en-US" dirty="0" smtClean="0"/>
              <a:t>And enough of it includes NTP to be a problem that is not going to be “fixed” anytime soon</a:t>
            </a:r>
          </a:p>
          <a:p>
            <a:r>
              <a:rPr lang="en-US" dirty="0" smtClean="0"/>
              <a:t>Which leads to the underlying observation:</a:t>
            </a:r>
          </a:p>
          <a:p>
            <a:pPr marL="457200" lvl="1" indent="0">
              <a:buNone/>
            </a:pPr>
            <a:r>
              <a:rPr lang="en-US" dirty="0"/>
              <a:t>t</a:t>
            </a:r>
            <a:r>
              <a:rPr lang="en-US" dirty="0" smtClean="0"/>
              <a:t>hat despite more than 15 years of lip service, without much actual support in our networks, Source Address Filtering really IS important!</a:t>
            </a:r>
            <a:endParaRPr lang="en-US" dirty="0"/>
          </a:p>
        </p:txBody>
      </p:sp>
    </p:spTree>
    <p:extLst>
      <p:ext uri="{BB962C8B-B14F-4D97-AF65-F5344CB8AC3E}">
        <p14:creationId xmlns:p14="http://schemas.microsoft.com/office/powerpoint/2010/main" val="1491849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be nice to each other</a:t>
            </a:r>
            <a:endParaRPr lang="en-US" dirty="0"/>
          </a:p>
        </p:txBody>
      </p:sp>
      <p:sp>
        <p:nvSpPr>
          <p:cNvPr id="3" name="Content Placeholder 2"/>
          <p:cNvSpPr>
            <a:spLocks noGrp="1"/>
          </p:cNvSpPr>
          <p:nvPr>
            <p:ph idx="1"/>
          </p:nvPr>
        </p:nvSpPr>
        <p:spPr/>
        <p:txBody>
          <a:bodyPr/>
          <a:lstStyle/>
          <a:p>
            <a:pPr>
              <a:buFont typeface="Wingdings" charset="2"/>
              <a:buChar char="q"/>
            </a:pPr>
            <a:r>
              <a:rPr lang="en-US" dirty="0" smtClean="0"/>
              <a:t>Perform Source Address Validation filtering on all outgoing ports</a:t>
            </a:r>
          </a:p>
          <a:p>
            <a:pPr lvl="1"/>
            <a:r>
              <a:rPr lang="en-US" dirty="0" smtClean="0"/>
              <a:t>i.e. deploy BCP38 in your network!</a:t>
            </a:r>
            <a:endParaRPr lang="en-US" dirty="0"/>
          </a:p>
        </p:txBody>
      </p:sp>
    </p:spTree>
    <p:extLst>
      <p:ext uri="{BB962C8B-B14F-4D97-AF65-F5344CB8AC3E}">
        <p14:creationId xmlns:p14="http://schemas.microsoft.com/office/powerpoint/2010/main" val="40662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669727" y="285750"/>
            <a:ext cx="7803431" cy="1490142"/>
          </a:xfrm>
        </p:spPr>
        <p:txBody>
          <a:bodyPr/>
          <a:lstStyle/>
          <a:p>
            <a:r>
              <a:rPr lang="en-US" dirty="0"/>
              <a:t>The E</a:t>
            </a:r>
            <a:r>
              <a:rPr lang="en-US" dirty="0" smtClean="0"/>
              <a:t>volution of Evil</a:t>
            </a:r>
            <a:endParaRPr lang="en-US" dirty="0"/>
          </a:p>
        </p:txBody>
      </p:sp>
      <p:sp>
        <p:nvSpPr>
          <p:cNvPr id="5122" name="Rectangle 2"/>
          <p:cNvSpPr>
            <a:spLocks noGrp="1" noChangeArrowheads="1"/>
          </p:cNvSpPr>
          <p:nvPr>
            <p:ph type="body" idx="1"/>
          </p:nvPr>
        </p:nvSpPr>
        <p:spPr>
          <a:xfrm>
            <a:off x="669727" y="1821657"/>
            <a:ext cx="7803431" cy="4419079"/>
          </a:xfrm>
        </p:spPr>
        <p:txBody>
          <a:bodyPr>
            <a:normAutofit/>
          </a:bodyPr>
          <a:lstStyle/>
          <a:p>
            <a:pPr marL="321457" indent="-321457">
              <a:buSzPct val="75000"/>
              <a:buFontTx/>
              <a:buChar char="•"/>
            </a:pPr>
            <a:r>
              <a:rPr lang="en-US" dirty="0" smtClean="0"/>
              <a:t>Then </a:t>
            </a:r>
            <a:r>
              <a:rPr lang="en-US" dirty="0"/>
              <a:t>you enrolled a bot army to send </a:t>
            </a:r>
            <a:r>
              <a:rPr lang="en-US" dirty="0" smtClean="0"/>
              <a:t>evil</a:t>
            </a:r>
          </a:p>
          <a:p>
            <a:pPr marL="400050" lvl="1" indent="0">
              <a:buSzPct val="75000"/>
              <a:buNone/>
            </a:pPr>
            <a:r>
              <a:rPr lang="en-US" sz="1800" dirty="0"/>
              <a:t>w</a:t>
            </a:r>
            <a:r>
              <a:rPr lang="en-US" sz="1800" dirty="0" smtClean="0"/>
              <a:t>hich kept you hidden and increased the damage leverage</a:t>
            </a:r>
          </a:p>
        </p:txBody>
      </p:sp>
      <p:sp>
        <p:nvSpPr>
          <p:cNvPr id="4" name="Freeform 3"/>
          <p:cNvSpPr/>
          <p:nvPr/>
        </p:nvSpPr>
        <p:spPr>
          <a:xfrm>
            <a:off x="1181459" y="3821070"/>
            <a:ext cx="720040" cy="1208288"/>
          </a:xfrm>
          <a:custGeom>
            <a:avLst/>
            <a:gdLst>
              <a:gd name="connsiteX0" fmla="*/ 531656 w 720040"/>
              <a:gd name="connsiteY0" fmla="*/ 0 h 1329117"/>
              <a:gd name="connsiteX1" fmla="*/ 147682 w 720040"/>
              <a:gd name="connsiteY1" fmla="*/ 118136 h 1329117"/>
              <a:gd name="connsiteX2" fmla="*/ 383974 w 720040"/>
              <a:gd name="connsiteY2" fmla="*/ 315028 h 1329117"/>
              <a:gd name="connsiteX3" fmla="*/ 708875 w 720040"/>
              <a:gd name="connsiteY3" fmla="*/ 206737 h 1329117"/>
              <a:gd name="connsiteX4" fmla="*/ 649802 w 720040"/>
              <a:gd name="connsiteY4" fmla="*/ 108291 h 1329117"/>
              <a:gd name="connsiteX5" fmla="*/ 699030 w 720040"/>
              <a:gd name="connsiteY5" fmla="*/ 226426 h 1329117"/>
              <a:gd name="connsiteX6" fmla="*/ 383974 w 720040"/>
              <a:gd name="connsiteY6" fmla="*/ 354406 h 1329117"/>
              <a:gd name="connsiteX7" fmla="*/ 413511 w 720040"/>
              <a:gd name="connsiteY7" fmla="*/ 984461 h 1329117"/>
              <a:gd name="connsiteX8" fmla="*/ 157528 w 720040"/>
              <a:gd name="connsiteY8" fmla="*/ 1329022 h 1329117"/>
              <a:gd name="connsiteX9" fmla="*/ 443047 w 720040"/>
              <a:gd name="connsiteY9" fmla="*/ 954927 h 1329117"/>
              <a:gd name="connsiteX10" fmla="*/ 649802 w 720040"/>
              <a:gd name="connsiteY10" fmla="*/ 1240421 h 1329117"/>
              <a:gd name="connsiteX11" fmla="*/ 443047 w 720040"/>
              <a:gd name="connsiteY11" fmla="*/ 954927 h 1329117"/>
              <a:gd name="connsiteX12" fmla="*/ 374129 w 720040"/>
              <a:gd name="connsiteY12" fmla="*/ 551298 h 1329117"/>
              <a:gd name="connsiteX13" fmla="*/ 630111 w 720040"/>
              <a:gd name="connsiteY13" fmla="*/ 482386 h 1329117"/>
              <a:gd name="connsiteX14" fmla="*/ 324901 w 720040"/>
              <a:gd name="connsiteY14" fmla="*/ 521765 h 1329117"/>
              <a:gd name="connsiteX15" fmla="*/ 236292 w 720040"/>
              <a:gd name="connsiteY15" fmla="*/ 718657 h 1329117"/>
              <a:gd name="connsiteX16" fmla="*/ 49227 w 720040"/>
              <a:gd name="connsiteY16" fmla="*/ 383940 h 1329117"/>
              <a:gd name="connsiteX17" fmla="*/ 0 w 720040"/>
              <a:gd name="connsiteY17" fmla="*/ 433163 h 132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0040" h="1329117">
                <a:moveTo>
                  <a:pt x="531656" y="0"/>
                </a:moveTo>
                <a:cubicBezTo>
                  <a:pt x="351976" y="32815"/>
                  <a:pt x="172296" y="65631"/>
                  <a:pt x="147682" y="118136"/>
                </a:cubicBezTo>
                <a:cubicBezTo>
                  <a:pt x="123068" y="170641"/>
                  <a:pt x="290442" y="300261"/>
                  <a:pt x="383974" y="315028"/>
                </a:cubicBezTo>
                <a:cubicBezTo>
                  <a:pt x="477506" y="329795"/>
                  <a:pt x="664570" y="241193"/>
                  <a:pt x="708875" y="206737"/>
                </a:cubicBezTo>
                <a:cubicBezTo>
                  <a:pt x="753180" y="172281"/>
                  <a:pt x="651443" y="105010"/>
                  <a:pt x="649802" y="108291"/>
                </a:cubicBezTo>
                <a:cubicBezTo>
                  <a:pt x="648161" y="111573"/>
                  <a:pt x="743335" y="185407"/>
                  <a:pt x="699030" y="226426"/>
                </a:cubicBezTo>
                <a:cubicBezTo>
                  <a:pt x="654725" y="267445"/>
                  <a:pt x="431560" y="228067"/>
                  <a:pt x="383974" y="354406"/>
                </a:cubicBezTo>
                <a:cubicBezTo>
                  <a:pt x="336387" y="480745"/>
                  <a:pt x="451252" y="822025"/>
                  <a:pt x="413511" y="984461"/>
                </a:cubicBezTo>
                <a:cubicBezTo>
                  <a:pt x="375770" y="1146897"/>
                  <a:pt x="152605" y="1333944"/>
                  <a:pt x="157528" y="1329022"/>
                </a:cubicBezTo>
                <a:cubicBezTo>
                  <a:pt x="162451" y="1324100"/>
                  <a:pt x="361001" y="969694"/>
                  <a:pt x="443047" y="954927"/>
                </a:cubicBezTo>
                <a:cubicBezTo>
                  <a:pt x="525093" y="940160"/>
                  <a:pt x="649802" y="1240421"/>
                  <a:pt x="649802" y="1240421"/>
                </a:cubicBezTo>
                <a:cubicBezTo>
                  <a:pt x="649802" y="1240421"/>
                  <a:pt x="488992" y="1069781"/>
                  <a:pt x="443047" y="954927"/>
                </a:cubicBezTo>
                <a:cubicBezTo>
                  <a:pt x="397102" y="840073"/>
                  <a:pt x="342952" y="630055"/>
                  <a:pt x="374129" y="551298"/>
                </a:cubicBezTo>
                <a:cubicBezTo>
                  <a:pt x="405306" y="472541"/>
                  <a:pt x="638316" y="487308"/>
                  <a:pt x="630111" y="482386"/>
                </a:cubicBezTo>
                <a:cubicBezTo>
                  <a:pt x="621906" y="477464"/>
                  <a:pt x="390537" y="482387"/>
                  <a:pt x="324901" y="521765"/>
                </a:cubicBezTo>
                <a:cubicBezTo>
                  <a:pt x="259265" y="561143"/>
                  <a:pt x="282238" y="741628"/>
                  <a:pt x="236292" y="718657"/>
                </a:cubicBezTo>
                <a:cubicBezTo>
                  <a:pt x="190346" y="695686"/>
                  <a:pt x="88609" y="431522"/>
                  <a:pt x="49227" y="383940"/>
                </a:cubicBezTo>
                <a:cubicBezTo>
                  <a:pt x="9845" y="336358"/>
                  <a:pt x="4922" y="384760"/>
                  <a:pt x="0" y="43316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1308606" y="3579295"/>
            <a:ext cx="138681" cy="182101"/>
          </a:xfrm>
          <a:custGeom>
            <a:avLst/>
            <a:gdLst>
              <a:gd name="connsiteX0" fmla="*/ 59917 w 138681"/>
              <a:gd name="connsiteY0" fmla="*/ 200311 h 200311"/>
              <a:gd name="connsiteX1" fmla="*/ 844 w 138681"/>
              <a:gd name="connsiteY1" fmla="*/ 3419 h 200311"/>
              <a:gd name="connsiteX2" fmla="*/ 99299 w 138681"/>
              <a:gd name="connsiteY2" fmla="*/ 82176 h 200311"/>
              <a:gd name="connsiteX3" fmla="*/ 138681 w 138681"/>
              <a:gd name="connsiteY3" fmla="*/ 170777 h 200311"/>
            </a:gdLst>
            <a:ahLst/>
            <a:cxnLst>
              <a:cxn ang="0">
                <a:pos x="connsiteX0" y="connsiteY0"/>
              </a:cxn>
              <a:cxn ang="0">
                <a:pos x="connsiteX1" y="connsiteY1"/>
              </a:cxn>
              <a:cxn ang="0">
                <a:pos x="connsiteX2" y="connsiteY2"/>
              </a:cxn>
              <a:cxn ang="0">
                <a:pos x="connsiteX3" y="connsiteY3"/>
              </a:cxn>
            </a:cxnLst>
            <a:rect l="l" t="t" r="r" b="b"/>
            <a:pathLst>
              <a:path w="138681" h="200311">
                <a:moveTo>
                  <a:pt x="59917" y="200311"/>
                </a:moveTo>
                <a:cubicBezTo>
                  <a:pt x="27098" y="111709"/>
                  <a:pt x="-5720" y="23108"/>
                  <a:pt x="844" y="3419"/>
                </a:cubicBezTo>
                <a:cubicBezTo>
                  <a:pt x="7408" y="-16270"/>
                  <a:pt x="76326" y="54283"/>
                  <a:pt x="99299" y="82176"/>
                </a:cubicBezTo>
                <a:cubicBezTo>
                  <a:pt x="122272" y="110069"/>
                  <a:pt x="138681" y="170777"/>
                  <a:pt x="138681" y="17077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1782034" y="3554302"/>
            <a:ext cx="152076" cy="243407"/>
          </a:xfrm>
          <a:custGeom>
            <a:avLst/>
            <a:gdLst>
              <a:gd name="connsiteX0" fmla="*/ 0 w 152076"/>
              <a:gd name="connsiteY0" fmla="*/ 198836 h 267748"/>
              <a:gd name="connsiteX1" fmla="*/ 137837 w 152076"/>
              <a:gd name="connsiteY1" fmla="*/ 110235 h 267748"/>
              <a:gd name="connsiteX2" fmla="*/ 147682 w 152076"/>
              <a:gd name="connsiteY2" fmla="*/ 1944 h 267748"/>
              <a:gd name="connsiteX3" fmla="*/ 137837 w 152076"/>
              <a:gd name="connsiteY3" fmla="*/ 208681 h 267748"/>
              <a:gd name="connsiteX4" fmla="*/ 78764 w 152076"/>
              <a:gd name="connsiteY4" fmla="*/ 267748 h 267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76" h="267748">
                <a:moveTo>
                  <a:pt x="0" y="198836"/>
                </a:moveTo>
                <a:cubicBezTo>
                  <a:pt x="56611" y="170943"/>
                  <a:pt x="113223" y="143050"/>
                  <a:pt x="137837" y="110235"/>
                </a:cubicBezTo>
                <a:cubicBezTo>
                  <a:pt x="162451" y="77420"/>
                  <a:pt x="147682" y="-14464"/>
                  <a:pt x="147682" y="1944"/>
                </a:cubicBezTo>
                <a:cubicBezTo>
                  <a:pt x="147682" y="18352"/>
                  <a:pt x="149323" y="164380"/>
                  <a:pt x="137837" y="208681"/>
                </a:cubicBezTo>
                <a:cubicBezTo>
                  <a:pt x="126351" y="252982"/>
                  <a:pt x="78764" y="267748"/>
                  <a:pt x="78764" y="26774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321462" y="3849129"/>
            <a:ext cx="720040" cy="1208288"/>
          </a:xfrm>
          <a:custGeom>
            <a:avLst/>
            <a:gdLst>
              <a:gd name="connsiteX0" fmla="*/ 531656 w 720040"/>
              <a:gd name="connsiteY0" fmla="*/ 0 h 1329117"/>
              <a:gd name="connsiteX1" fmla="*/ 147682 w 720040"/>
              <a:gd name="connsiteY1" fmla="*/ 118136 h 1329117"/>
              <a:gd name="connsiteX2" fmla="*/ 383974 w 720040"/>
              <a:gd name="connsiteY2" fmla="*/ 315028 h 1329117"/>
              <a:gd name="connsiteX3" fmla="*/ 708875 w 720040"/>
              <a:gd name="connsiteY3" fmla="*/ 206737 h 1329117"/>
              <a:gd name="connsiteX4" fmla="*/ 649802 w 720040"/>
              <a:gd name="connsiteY4" fmla="*/ 108291 h 1329117"/>
              <a:gd name="connsiteX5" fmla="*/ 699030 w 720040"/>
              <a:gd name="connsiteY5" fmla="*/ 226426 h 1329117"/>
              <a:gd name="connsiteX6" fmla="*/ 383974 w 720040"/>
              <a:gd name="connsiteY6" fmla="*/ 354406 h 1329117"/>
              <a:gd name="connsiteX7" fmla="*/ 413511 w 720040"/>
              <a:gd name="connsiteY7" fmla="*/ 984461 h 1329117"/>
              <a:gd name="connsiteX8" fmla="*/ 157528 w 720040"/>
              <a:gd name="connsiteY8" fmla="*/ 1329022 h 1329117"/>
              <a:gd name="connsiteX9" fmla="*/ 443047 w 720040"/>
              <a:gd name="connsiteY9" fmla="*/ 954927 h 1329117"/>
              <a:gd name="connsiteX10" fmla="*/ 649802 w 720040"/>
              <a:gd name="connsiteY10" fmla="*/ 1240421 h 1329117"/>
              <a:gd name="connsiteX11" fmla="*/ 443047 w 720040"/>
              <a:gd name="connsiteY11" fmla="*/ 954927 h 1329117"/>
              <a:gd name="connsiteX12" fmla="*/ 374129 w 720040"/>
              <a:gd name="connsiteY12" fmla="*/ 551298 h 1329117"/>
              <a:gd name="connsiteX13" fmla="*/ 630111 w 720040"/>
              <a:gd name="connsiteY13" fmla="*/ 482386 h 1329117"/>
              <a:gd name="connsiteX14" fmla="*/ 324901 w 720040"/>
              <a:gd name="connsiteY14" fmla="*/ 521765 h 1329117"/>
              <a:gd name="connsiteX15" fmla="*/ 236292 w 720040"/>
              <a:gd name="connsiteY15" fmla="*/ 718657 h 1329117"/>
              <a:gd name="connsiteX16" fmla="*/ 49227 w 720040"/>
              <a:gd name="connsiteY16" fmla="*/ 383940 h 1329117"/>
              <a:gd name="connsiteX17" fmla="*/ 0 w 720040"/>
              <a:gd name="connsiteY17" fmla="*/ 433163 h 132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0040" h="1329117">
                <a:moveTo>
                  <a:pt x="531656" y="0"/>
                </a:moveTo>
                <a:cubicBezTo>
                  <a:pt x="351976" y="32815"/>
                  <a:pt x="172296" y="65631"/>
                  <a:pt x="147682" y="118136"/>
                </a:cubicBezTo>
                <a:cubicBezTo>
                  <a:pt x="123068" y="170641"/>
                  <a:pt x="290442" y="300261"/>
                  <a:pt x="383974" y="315028"/>
                </a:cubicBezTo>
                <a:cubicBezTo>
                  <a:pt x="477506" y="329795"/>
                  <a:pt x="664570" y="241193"/>
                  <a:pt x="708875" y="206737"/>
                </a:cubicBezTo>
                <a:cubicBezTo>
                  <a:pt x="753180" y="172281"/>
                  <a:pt x="651443" y="105010"/>
                  <a:pt x="649802" y="108291"/>
                </a:cubicBezTo>
                <a:cubicBezTo>
                  <a:pt x="648161" y="111573"/>
                  <a:pt x="743335" y="185407"/>
                  <a:pt x="699030" y="226426"/>
                </a:cubicBezTo>
                <a:cubicBezTo>
                  <a:pt x="654725" y="267445"/>
                  <a:pt x="431560" y="228067"/>
                  <a:pt x="383974" y="354406"/>
                </a:cubicBezTo>
                <a:cubicBezTo>
                  <a:pt x="336387" y="480745"/>
                  <a:pt x="451252" y="822025"/>
                  <a:pt x="413511" y="984461"/>
                </a:cubicBezTo>
                <a:cubicBezTo>
                  <a:pt x="375770" y="1146897"/>
                  <a:pt x="152605" y="1333944"/>
                  <a:pt x="157528" y="1329022"/>
                </a:cubicBezTo>
                <a:cubicBezTo>
                  <a:pt x="162451" y="1324100"/>
                  <a:pt x="361001" y="969694"/>
                  <a:pt x="443047" y="954927"/>
                </a:cubicBezTo>
                <a:cubicBezTo>
                  <a:pt x="525093" y="940160"/>
                  <a:pt x="649802" y="1240421"/>
                  <a:pt x="649802" y="1240421"/>
                </a:cubicBezTo>
                <a:cubicBezTo>
                  <a:pt x="649802" y="1240421"/>
                  <a:pt x="488992" y="1069781"/>
                  <a:pt x="443047" y="954927"/>
                </a:cubicBezTo>
                <a:cubicBezTo>
                  <a:pt x="397102" y="840073"/>
                  <a:pt x="342952" y="630055"/>
                  <a:pt x="374129" y="551298"/>
                </a:cubicBezTo>
                <a:cubicBezTo>
                  <a:pt x="405306" y="472541"/>
                  <a:pt x="638316" y="487308"/>
                  <a:pt x="630111" y="482386"/>
                </a:cubicBezTo>
                <a:cubicBezTo>
                  <a:pt x="621906" y="477464"/>
                  <a:pt x="390537" y="482387"/>
                  <a:pt x="324901" y="521765"/>
                </a:cubicBezTo>
                <a:cubicBezTo>
                  <a:pt x="259265" y="561143"/>
                  <a:pt x="282238" y="741628"/>
                  <a:pt x="236292" y="718657"/>
                </a:cubicBezTo>
                <a:cubicBezTo>
                  <a:pt x="190346" y="695686"/>
                  <a:pt x="88609" y="431522"/>
                  <a:pt x="49227" y="383940"/>
                </a:cubicBezTo>
                <a:cubicBezTo>
                  <a:pt x="9845" y="336358"/>
                  <a:pt x="4922" y="384760"/>
                  <a:pt x="0" y="43316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014086" y="5308090"/>
            <a:ext cx="1168003" cy="335756"/>
          </a:xfrm>
          <a:prstGeom prst="rect">
            <a:avLst/>
          </a:prstGeom>
          <a:noFill/>
        </p:spPr>
        <p:txBody>
          <a:bodyPr wrap="none" rtlCol="0">
            <a:spAutoFit/>
          </a:bodyPr>
          <a:lstStyle/>
          <a:p>
            <a:r>
              <a:rPr lang="en-US" dirty="0" smtClean="0">
                <a:latin typeface="AhnbergHand"/>
                <a:cs typeface="AhnbergHand"/>
              </a:rPr>
              <a:t>Attacker</a:t>
            </a:r>
            <a:endParaRPr lang="en-US" dirty="0">
              <a:latin typeface="AhnbergHand"/>
              <a:cs typeface="AhnbergHand"/>
            </a:endParaRPr>
          </a:p>
        </p:txBody>
      </p:sp>
      <p:sp>
        <p:nvSpPr>
          <p:cNvPr id="9" name="TextBox 8"/>
          <p:cNvSpPr txBox="1"/>
          <p:nvPr/>
        </p:nvSpPr>
        <p:spPr>
          <a:xfrm>
            <a:off x="6231229" y="5194696"/>
            <a:ext cx="927707" cy="335756"/>
          </a:xfrm>
          <a:prstGeom prst="rect">
            <a:avLst/>
          </a:prstGeom>
          <a:noFill/>
        </p:spPr>
        <p:txBody>
          <a:bodyPr wrap="none" rtlCol="0">
            <a:spAutoFit/>
          </a:bodyPr>
          <a:lstStyle/>
          <a:p>
            <a:r>
              <a:rPr lang="en-US" dirty="0" smtClean="0">
                <a:latin typeface="AhnbergHand"/>
                <a:cs typeface="AhnbergHand"/>
              </a:rPr>
              <a:t>Victim</a:t>
            </a:r>
            <a:endParaRPr lang="en-US" dirty="0">
              <a:latin typeface="AhnbergHand"/>
              <a:cs typeface="AhnbergHand"/>
            </a:endParaRPr>
          </a:p>
        </p:txBody>
      </p:sp>
      <p:grpSp>
        <p:nvGrpSpPr>
          <p:cNvPr id="10" name="Group 9"/>
          <p:cNvGrpSpPr/>
          <p:nvPr/>
        </p:nvGrpSpPr>
        <p:grpSpPr>
          <a:xfrm>
            <a:off x="2668812" y="3353367"/>
            <a:ext cx="739988" cy="717602"/>
            <a:chOff x="2668812" y="4331522"/>
            <a:chExt cx="739988" cy="789362"/>
          </a:xfrm>
        </p:grpSpPr>
        <p:sp>
          <p:nvSpPr>
            <p:cNvPr id="11" name="Freeform 10"/>
            <p:cNvSpPr/>
            <p:nvPr/>
          </p:nvSpPr>
          <p:spPr>
            <a:xfrm>
              <a:off x="2756738" y="4331522"/>
              <a:ext cx="561806" cy="789362"/>
            </a:xfrm>
            <a:custGeom>
              <a:avLst/>
              <a:gdLst>
                <a:gd name="connsiteX0" fmla="*/ 0 w 561806"/>
                <a:gd name="connsiteY0" fmla="*/ 256065 h 789362"/>
                <a:gd name="connsiteX1" fmla="*/ 275673 w 561806"/>
                <a:gd name="connsiteY1" fmla="*/ 105 h 789362"/>
                <a:gd name="connsiteX2" fmla="*/ 561193 w 561806"/>
                <a:gd name="connsiteY2" fmla="*/ 226531 h 789362"/>
                <a:gd name="connsiteX3" fmla="*/ 344592 w 561806"/>
                <a:gd name="connsiteY3" fmla="*/ 374201 h 789362"/>
                <a:gd name="connsiteX4" fmla="*/ 108300 w 561806"/>
                <a:gd name="connsiteY4" fmla="*/ 334822 h 789362"/>
                <a:gd name="connsiteX5" fmla="*/ 108300 w 561806"/>
                <a:gd name="connsiteY5" fmla="*/ 708917 h 789362"/>
                <a:gd name="connsiteX6" fmla="*/ 383974 w 561806"/>
                <a:gd name="connsiteY6" fmla="*/ 787674 h 789362"/>
                <a:gd name="connsiteX7" fmla="*/ 521811 w 561806"/>
                <a:gd name="connsiteY7" fmla="*/ 669539 h 789362"/>
                <a:gd name="connsiteX8" fmla="*/ 531656 w 561806"/>
                <a:gd name="connsiteY8" fmla="*/ 600627 h 789362"/>
                <a:gd name="connsiteX9" fmla="*/ 541502 w 561806"/>
                <a:gd name="connsiteY9" fmla="*/ 364356 h 78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806" h="789362">
                  <a:moveTo>
                    <a:pt x="0" y="256065"/>
                  </a:moveTo>
                  <a:cubicBezTo>
                    <a:pt x="91070" y="130546"/>
                    <a:pt x="182141" y="5027"/>
                    <a:pt x="275673" y="105"/>
                  </a:cubicBezTo>
                  <a:cubicBezTo>
                    <a:pt x="369205" y="-4817"/>
                    <a:pt x="549707" y="164182"/>
                    <a:pt x="561193" y="226531"/>
                  </a:cubicBezTo>
                  <a:cubicBezTo>
                    <a:pt x="572680" y="288880"/>
                    <a:pt x="420074" y="356152"/>
                    <a:pt x="344592" y="374201"/>
                  </a:cubicBezTo>
                  <a:cubicBezTo>
                    <a:pt x="269110" y="392250"/>
                    <a:pt x="147682" y="279036"/>
                    <a:pt x="108300" y="334822"/>
                  </a:cubicBezTo>
                  <a:cubicBezTo>
                    <a:pt x="68918" y="390608"/>
                    <a:pt x="62354" y="633442"/>
                    <a:pt x="108300" y="708917"/>
                  </a:cubicBezTo>
                  <a:cubicBezTo>
                    <a:pt x="154246" y="784392"/>
                    <a:pt x="315056" y="794237"/>
                    <a:pt x="383974" y="787674"/>
                  </a:cubicBezTo>
                  <a:cubicBezTo>
                    <a:pt x="452892" y="781111"/>
                    <a:pt x="497197" y="700713"/>
                    <a:pt x="521811" y="669539"/>
                  </a:cubicBezTo>
                  <a:cubicBezTo>
                    <a:pt x="546425" y="638365"/>
                    <a:pt x="528374" y="651491"/>
                    <a:pt x="531656" y="600627"/>
                  </a:cubicBezTo>
                  <a:cubicBezTo>
                    <a:pt x="534938" y="549763"/>
                    <a:pt x="541502" y="364356"/>
                    <a:pt x="541502" y="36435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2668812" y="4638650"/>
              <a:ext cx="138672" cy="415999"/>
            </a:xfrm>
            <a:custGeom>
              <a:avLst/>
              <a:gdLst>
                <a:gd name="connsiteX0" fmla="*/ 127304 w 138672"/>
                <a:gd name="connsiteY0" fmla="*/ 96604 h 415999"/>
                <a:gd name="connsiteX1" fmla="*/ 127304 w 138672"/>
                <a:gd name="connsiteY1" fmla="*/ 382098 h 415999"/>
                <a:gd name="connsiteX2" fmla="*/ 9158 w 138672"/>
                <a:gd name="connsiteY2" fmla="*/ 372253 h 415999"/>
                <a:gd name="connsiteX3" fmla="*/ 19004 w 138672"/>
                <a:gd name="connsiteY3" fmla="*/ 37536 h 415999"/>
                <a:gd name="connsiteX4" fmla="*/ 107613 w 138672"/>
                <a:gd name="connsiteY4" fmla="*/ 8003 h 41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72" h="415999">
                  <a:moveTo>
                    <a:pt x="127304" y="96604"/>
                  </a:moveTo>
                  <a:cubicBezTo>
                    <a:pt x="137149" y="216380"/>
                    <a:pt x="146995" y="336157"/>
                    <a:pt x="127304" y="382098"/>
                  </a:cubicBezTo>
                  <a:cubicBezTo>
                    <a:pt x="107613" y="428039"/>
                    <a:pt x="27208" y="429680"/>
                    <a:pt x="9158" y="372253"/>
                  </a:cubicBezTo>
                  <a:cubicBezTo>
                    <a:pt x="-8892" y="314826"/>
                    <a:pt x="2595" y="98244"/>
                    <a:pt x="19004" y="37536"/>
                  </a:cubicBezTo>
                  <a:cubicBezTo>
                    <a:pt x="35413" y="-23172"/>
                    <a:pt x="107613" y="8003"/>
                    <a:pt x="107613" y="800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3317931" y="4510253"/>
              <a:ext cx="90869" cy="415377"/>
            </a:xfrm>
            <a:custGeom>
              <a:avLst/>
              <a:gdLst>
                <a:gd name="connsiteX0" fmla="*/ 0 w 90869"/>
                <a:gd name="connsiteY0" fmla="*/ 97024 h 415377"/>
                <a:gd name="connsiteX1" fmla="*/ 88609 w 90869"/>
                <a:gd name="connsiteY1" fmla="*/ 18267 h 415377"/>
                <a:gd name="connsiteX2" fmla="*/ 59072 w 90869"/>
                <a:gd name="connsiteY2" fmla="*/ 402206 h 415377"/>
                <a:gd name="connsiteX3" fmla="*/ 0 w 90869"/>
                <a:gd name="connsiteY3" fmla="*/ 333294 h 415377"/>
              </a:gdLst>
              <a:ahLst/>
              <a:cxnLst>
                <a:cxn ang="0">
                  <a:pos x="connsiteX0" y="connsiteY0"/>
                </a:cxn>
                <a:cxn ang="0">
                  <a:pos x="connsiteX1" y="connsiteY1"/>
                </a:cxn>
                <a:cxn ang="0">
                  <a:pos x="connsiteX2" y="connsiteY2"/>
                </a:cxn>
                <a:cxn ang="0">
                  <a:pos x="connsiteX3" y="connsiteY3"/>
                </a:cxn>
              </a:cxnLst>
              <a:rect l="l" t="t" r="r" b="b"/>
              <a:pathLst>
                <a:path w="90869" h="415377">
                  <a:moveTo>
                    <a:pt x="0" y="97024"/>
                  </a:moveTo>
                  <a:cubicBezTo>
                    <a:pt x="39382" y="32213"/>
                    <a:pt x="78764" y="-32597"/>
                    <a:pt x="88609" y="18267"/>
                  </a:cubicBezTo>
                  <a:cubicBezTo>
                    <a:pt x="98454" y="69131"/>
                    <a:pt x="73840" y="349702"/>
                    <a:pt x="59072" y="402206"/>
                  </a:cubicBezTo>
                  <a:cubicBezTo>
                    <a:pt x="44304" y="454710"/>
                    <a:pt x="0" y="333294"/>
                    <a:pt x="0" y="3332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952189" y="4518675"/>
              <a:ext cx="2916" cy="59068"/>
            </a:xfrm>
            <a:custGeom>
              <a:avLst/>
              <a:gdLst>
                <a:gd name="connsiteX0" fmla="*/ 1458 w 2916"/>
                <a:gd name="connsiteY0" fmla="*/ 0 h 59068"/>
                <a:gd name="connsiteX1" fmla="*/ 1458 w 2916"/>
                <a:gd name="connsiteY1" fmla="*/ 59068 h 59068"/>
                <a:gd name="connsiteX2" fmla="*/ 1458 w 2916"/>
                <a:gd name="connsiteY2" fmla="*/ 0 h 59068"/>
              </a:gdLst>
              <a:ahLst/>
              <a:cxnLst>
                <a:cxn ang="0">
                  <a:pos x="connsiteX0" y="connsiteY0"/>
                </a:cxn>
                <a:cxn ang="0">
                  <a:pos x="connsiteX1" y="connsiteY1"/>
                </a:cxn>
                <a:cxn ang="0">
                  <a:pos x="connsiteX2" y="connsiteY2"/>
                </a:cxn>
              </a:cxnLst>
              <a:rect l="l" t="t" r="r" b="b"/>
              <a:pathLst>
                <a:path w="2916" h="59068">
                  <a:moveTo>
                    <a:pt x="1458" y="0"/>
                  </a:moveTo>
                  <a:cubicBezTo>
                    <a:pt x="1458" y="0"/>
                    <a:pt x="-1824" y="59068"/>
                    <a:pt x="1458" y="59068"/>
                  </a:cubicBezTo>
                  <a:cubicBezTo>
                    <a:pt x="4740" y="59068"/>
                    <a:pt x="1458" y="0"/>
                    <a:pt x="1458" y="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3173504" y="4523400"/>
              <a:ext cx="2916" cy="59068"/>
            </a:xfrm>
            <a:custGeom>
              <a:avLst/>
              <a:gdLst>
                <a:gd name="connsiteX0" fmla="*/ 1458 w 2916"/>
                <a:gd name="connsiteY0" fmla="*/ 0 h 59068"/>
                <a:gd name="connsiteX1" fmla="*/ 1458 w 2916"/>
                <a:gd name="connsiteY1" fmla="*/ 59068 h 59068"/>
                <a:gd name="connsiteX2" fmla="*/ 1458 w 2916"/>
                <a:gd name="connsiteY2" fmla="*/ 0 h 59068"/>
              </a:gdLst>
              <a:ahLst/>
              <a:cxnLst>
                <a:cxn ang="0">
                  <a:pos x="connsiteX0" y="connsiteY0"/>
                </a:cxn>
                <a:cxn ang="0">
                  <a:pos x="connsiteX1" y="connsiteY1"/>
                </a:cxn>
                <a:cxn ang="0">
                  <a:pos x="connsiteX2" y="connsiteY2"/>
                </a:cxn>
              </a:cxnLst>
              <a:rect l="l" t="t" r="r" b="b"/>
              <a:pathLst>
                <a:path w="2916" h="59068">
                  <a:moveTo>
                    <a:pt x="1458" y="0"/>
                  </a:moveTo>
                  <a:cubicBezTo>
                    <a:pt x="1458" y="0"/>
                    <a:pt x="-1824" y="59068"/>
                    <a:pt x="1458" y="59068"/>
                  </a:cubicBezTo>
                  <a:cubicBezTo>
                    <a:pt x="4740" y="59068"/>
                    <a:pt x="1458" y="0"/>
                    <a:pt x="1458" y="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683382" y="4283522"/>
            <a:ext cx="739988" cy="717602"/>
            <a:chOff x="2668812" y="4331522"/>
            <a:chExt cx="739988" cy="789362"/>
          </a:xfrm>
        </p:grpSpPr>
        <p:sp>
          <p:nvSpPr>
            <p:cNvPr id="17" name="Freeform 16"/>
            <p:cNvSpPr/>
            <p:nvPr/>
          </p:nvSpPr>
          <p:spPr>
            <a:xfrm>
              <a:off x="2756738" y="4331522"/>
              <a:ext cx="561806" cy="789362"/>
            </a:xfrm>
            <a:custGeom>
              <a:avLst/>
              <a:gdLst>
                <a:gd name="connsiteX0" fmla="*/ 0 w 561806"/>
                <a:gd name="connsiteY0" fmla="*/ 256065 h 789362"/>
                <a:gd name="connsiteX1" fmla="*/ 275673 w 561806"/>
                <a:gd name="connsiteY1" fmla="*/ 105 h 789362"/>
                <a:gd name="connsiteX2" fmla="*/ 561193 w 561806"/>
                <a:gd name="connsiteY2" fmla="*/ 226531 h 789362"/>
                <a:gd name="connsiteX3" fmla="*/ 344592 w 561806"/>
                <a:gd name="connsiteY3" fmla="*/ 374201 h 789362"/>
                <a:gd name="connsiteX4" fmla="*/ 108300 w 561806"/>
                <a:gd name="connsiteY4" fmla="*/ 334822 h 789362"/>
                <a:gd name="connsiteX5" fmla="*/ 108300 w 561806"/>
                <a:gd name="connsiteY5" fmla="*/ 708917 h 789362"/>
                <a:gd name="connsiteX6" fmla="*/ 383974 w 561806"/>
                <a:gd name="connsiteY6" fmla="*/ 787674 h 789362"/>
                <a:gd name="connsiteX7" fmla="*/ 521811 w 561806"/>
                <a:gd name="connsiteY7" fmla="*/ 669539 h 789362"/>
                <a:gd name="connsiteX8" fmla="*/ 531656 w 561806"/>
                <a:gd name="connsiteY8" fmla="*/ 600627 h 789362"/>
                <a:gd name="connsiteX9" fmla="*/ 541502 w 561806"/>
                <a:gd name="connsiteY9" fmla="*/ 364356 h 78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806" h="789362">
                  <a:moveTo>
                    <a:pt x="0" y="256065"/>
                  </a:moveTo>
                  <a:cubicBezTo>
                    <a:pt x="91070" y="130546"/>
                    <a:pt x="182141" y="5027"/>
                    <a:pt x="275673" y="105"/>
                  </a:cubicBezTo>
                  <a:cubicBezTo>
                    <a:pt x="369205" y="-4817"/>
                    <a:pt x="549707" y="164182"/>
                    <a:pt x="561193" y="226531"/>
                  </a:cubicBezTo>
                  <a:cubicBezTo>
                    <a:pt x="572680" y="288880"/>
                    <a:pt x="420074" y="356152"/>
                    <a:pt x="344592" y="374201"/>
                  </a:cubicBezTo>
                  <a:cubicBezTo>
                    <a:pt x="269110" y="392250"/>
                    <a:pt x="147682" y="279036"/>
                    <a:pt x="108300" y="334822"/>
                  </a:cubicBezTo>
                  <a:cubicBezTo>
                    <a:pt x="68918" y="390608"/>
                    <a:pt x="62354" y="633442"/>
                    <a:pt x="108300" y="708917"/>
                  </a:cubicBezTo>
                  <a:cubicBezTo>
                    <a:pt x="154246" y="784392"/>
                    <a:pt x="315056" y="794237"/>
                    <a:pt x="383974" y="787674"/>
                  </a:cubicBezTo>
                  <a:cubicBezTo>
                    <a:pt x="452892" y="781111"/>
                    <a:pt x="497197" y="700713"/>
                    <a:pt x="521811" y="669539"/>
                  </a:cubicBezTo>
                  <a:cubicBezTo>
                    <a:pt x="546425" y="638365"/>
                    <a:pt x="528374" y="651491"/>
                    <a:pt x="531656" y="600627"/>
                  </a:cubicBezTo>
                  <a:cubicBezTo>
                    <a:pt x="534938" y="549763"/>
                    <a:pt x="541502" y="364356"/>
                    <a:pt x="541502" y="36435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2668812" y="4638650"/>
              <a:ext cx="138672" cy="415999"/>
            </a:xfrm>
            <a:custGeom>
              <a:avLst/>
              <a:gdLst>
                <a:gd name="connsiteX0" fmla="*/ 127304 w 138672"/>
                <a:gd name="connsiteY0" fmla="*/ 96604 h 415999"/>
                <a:gd name="connsiteX1" fmla="*/ 127304 w 138672"/>
                <a:gd name="connsiteY1" fmla="*/ 382098 h 415999"/>
                <a:gd name="connsiteX2" fmla="*/ 9158 w 138672"/>
                <a:gd name="connsiteY2" fmla="*/ 372253 h 415999"/>
                <a:gd name="connsiteX3" fmla="*/ 19004 w 138672"/>
                <a:gd name="connsiteY3" fmla="*/ 37536 h 415999"/>
                <a:gd name="connsiteX4" fmla="*/ 107613 w 138672"/>
                <a:gd name="connsiteY4" fmla="*/ 8003 h 41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72" h="415999">
                  <a:moveTo>
                    <a:pt x="127304" y="96604"/>
                  </a:moveTo>
                  <a:cubicBezTo>
                    <a:pt x="137149" y="216380"/>
                    <a:pt x="146995" y="336157"/>
                    <a:pt x="127304" y="382098"/>
                  </a:cubicBezTo>
                  <a:cubicBezTo>
                    <a:pt x="107613" y="428039"/>
                    <a:pt x="27208" y="429680"/>
                    <a:pt x="9158" y="372253"/>
                  </a:cubicBezTo>
                  <a:cubicBezTo>
                    <a:pt x="-8892" y="314826"/>
                    <a:pt x="2595" y="98244"/>
                    <a:pt x="19004" y="37536"/>
                  </a:cubicBezTo>
                  <a:cubicBezTo>
                    <a:pt x="35413" y="-23172"/>
                    <a:pt x="107613" y="8003"/>
                    <a:pt x="107613" y="800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3317931" y="4510253"/>
              <a:ext cx="90869" cy="415377"/>
            </a:xfrm>
            <a:custGeom>
              <a:avLst/>
              <a:gdLst>
                <a:gd name="connsiteX0" fmla="*/ 0 w 90869"/>
                <a:gd name="connsiteY0" fmla="*/ 97024 h 415377"/>
                <a:gd name="connsiteX1" fmla="*/ 88609 w 90869"/>
                <a:gd name="connsiteY1" fmla="*/ 18267 h 415377"/>
                <a:gd name="connsiteX2" fmla="*/ 59072 w 90869"/>
                <a:gd name="connsiteY2" fmla="*/ 402206 h 415377"/>
                <a:gd name="connsiteX3" fmla="*/ 0 w 90869"/>
                <a:gd name="connsiteY3" fmla="*/ 333294 h 415377"/>
              </a:gdLst>
              <a:ahLst/>
              <a:cxnLst>
                <a:cxn ang="0">
                  <a:pos x="connsiteX0" y="connsiteY0"/>
                </a:cxn>
                <a:cxn ang="0">
                  <a:pos x="connsiteX1" y="connsiteY1"/>
                </a:cxn>
                <a:cxn ang="0">
                  <a:pos x="connsiteX2" y="connsiteY2"/>
                </a:cxn>
                <a:cxn ang="0">
                  <a:pos x="connsiteX3" y="connsiteY3"/>
                </a:cxn>
              </a:cxnLst>
              <a:rect l="l" t="t" r="r" b="b"/>
              <a:pathLst>
                <a:path w="90869" h="415377">
                  <a:moveTo>
                    <a:pt x="0" y="97024"/>
                  </a:moveTo>
                  <a:cubicBezTo>
                    <a:pt x="39382" y="32213"/>
                    <a:pt x="78764" y="-32597"/>
                    <a:pt x="88609" y="18267"/>
                  </a:cubicBezTo>
                  <a:cubicBezTo>
                    <a:pt x="98454" y="69131"/>
                    <a:pt x="73840" y="349702"/>
                    <a:pt x="59072" y="402206"/>
                  </a:cubicBezTo>
                  <a:cubicBezTo>
                    <a:pt x="44304" y="454710"/>
                    <a:pt x="0" y="333294"/>
                    <a:pt x="0" y="3332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2952189" y="4518675"/>
              <a:ext cx="2916" cy="59068"/>
            </a:xfrm>
            <a:custGeom>
              <a:avLst/>
              <a:gdLst>
                <a:gd name="connsiteX0" fmla="*/ 1458 w 2916"/>
                <a:gd name="connsiteY0" fmla="*/ 0 h 59068"/>
                <a:gd name="connsiteX1" fmla="*/ 1458 w 2916"/>
                <a:gd name="connsiteY1" fmla="*/ 59068 h 59068"/>
                <a:gd name="connsiteX2" fmla="*/ 1458 w 2916"/>
                <a:gd name="connsiteY2" fmla="*/ 0 h 59068"/>
              </a:gdLst>
              <a:ahLst/>
              <a:cxnLst>
                <a:cxn ang="0">
                  <a:pos x="connsiteX0" y="connsiteY0"/>
                </a:cxn>
                <a:cxn ang="0">
                  <a:pos x="connsiteX1" y="connsiteY1"/>
                </a:cxn>
                <a:cxn ang="0">
                  <a:pos x="connsiteX2" y="connsiteY2"/>
                </a:cxn>
              </a:cxnLst>
              <a:rect l="l" t="t" r="r" b="b"/>
              <a:pathLst>
                <a:path w="2916" h="59068">
                  <a:moveTo>
                    <a:pt x="1458" y="0"/>
                  </a:moveTo>
                  <a:cubicBezTo>
                    <a:pt x="1458" y="0"/>
                    <a:pt x="-1824" y="59068"/>
                    <a:pt x="1458" y="59068"/>
                  </a:cubicBezTo>
                  <a:cubicBezTo>
                    <a:pt x="4740" y="59068"/>
                    <a:pt x="1458" y="0"/>
                    <a:pt x="1458" y="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20"/>
            <p:cNvSpPr/>
            <p:nvPr/>
          </p:nvSpPr>
          <p:spPr>
            <a:xfrm>
              <a:off x="3173504" y="4523400"/>
              <a:ext cx="2916" cy="59068"/>
            </a:xfrm>
            <a:custGeom>
              <a:avLst/>
              <a:gdLst>
                <a:gd name="connsiteX0" fmla="*/ 1458 w 2916"/>
                <a:gd name="connsiteY0" fmla="*/ 0 h 59068"/>
                <a:gd name="connsiteX1" fmla="*/ 1458 w 2916"/>
                <a:gd name="connsiteY1" fmla="*/ 59068 h 59068"/>
                <a:gd name="connsiteX2" fmla="*/ 1458 w 2916"/>
                <a:gd name="connsiteY2" fmla="*/ 0 h 59068"/>
              </a:gdLst>
              <a:ahLst/>
              <a:cxnLst>
                <a:cxn ang="0">
                  <a:pos x="connsiteX0" y="connsiteY0"/>
                </a:cxn>
                <a:cxn ang="0">
                  <a:pos x="connsiteX1" y="connsiteY1"/>
                </a:cxn>
                <a:cxn ang="0">
                  <a:pos x="connsiteX2" y="connsiteY2"/>
                </a:cxn>
              </a:cxnLst>
              <a:rect l="l" t="t" r="r" b="b"/>
              <a:pathLst>
                <a:path w="2916" h="59068">
                  <a:moveTo>
                    <a:pt x="1458" y="0"/>
                  </a:moveTo>
                  <a:cubicBezTo>
                    <a:pt x="1458" y="0"/>
                    <a:pt x="-1824" y="59068"/>
                    <a:pt x="1458" y="59068"/>
                  </a:cubicBezTo>
                  <a:cubicBezTo>
                    <a:pt x="4740" y="59068"/>
                    <a:pt x="1458" y="0"/>
                    <a:pt x="1458" y="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441447" y="3781427"/>
            <a:ext cx="739988" cy="717602"/>
            <a:chOff x="2668812" y="4331522"/>
            <a:chExt cx="739988" cy="789362"/>
          </a:xfrm>
        </p:grpSpPr>
        <p:sp>
          <p:nvSpPr>
            <p:cNvPr id="23" name="Freeform 22"/>
            <p:cNvSpPr/>
            <p:nvPr/>
          </p:nvSpPr>
          <p:spPr>
            <a:xfrm>
              <a:off x="2756738" y="4331522"/>
              <a:ext cx="561806" cy="789362"/>
            </a:xfrm>
            <a:custGeom>
              <a:avLst/>
              <a:gdLst>
                <a:gd name="connsiteX0" fmla="*/ 0 w 561806"/>
                <a:gd name="connsiteY0" fmla="*/ 256065 h 789362"/>
                <a:gd name="connsiteX1" fmla="*/ 275673 w 561806"/>
                <a:gd name="connsiteY1" fmla="*/ 105 h 789362"/>
                <a:gd name="connsiteX2" fmla="*/ 561193 w 561806"/>
                <a:gd name="connsiteY2" fmla="*/ 226531 h 789362"/>
                <a:gd name="connsiteX3" fmla="*/ 344592 w 561806"/>
                <a:gd name="connsiteY3" fmla="*/ 374201 h 789362"/>
                <a:gd name="connsiteX4" fmla="*/ 108300 w 561806"/>
                <a:gd name="connsiteY4" fmla="*/ 334822 h 789362"/>
                <a:gd name="connsiteX5" fmla="*/ 108300 w 561806"/>
                <a:gd name="connsiteY5" fmla="*/ 708917 h 789362"/>
                <a:gd name="connsiteX6" fmla="*/ 383974 w 561806"/>
                <a:gd name="connsiteY6" fmla="*/ 787674 h 789362"/>
                <a:gd name="connsiteX7" fmla="*/ 521811 w 561806"/>
                <a:gd name="connsiteY7" fmla="*/ 669539 h 789362"/>
                <a:gd name="connsiteX8" fmla="*/ 531656 w 561806"/>
                <a:gd name="connsiteY8" fmla="*/ 600627 h 789362"/>
                <a:gd name="connsiteX9" fmla="*/ 541502 w 561806"/>
                <a:gd name="connsiteY9" fmla="*/ 364356 h 78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806" h="789362">
                  <a:moveTo>
                    <a:pt x="0" y="256065"/>
                  </a:moveTo>
                  <a:cubicBezTo>
                    <a:pt x="91070" y="130546"/>
                    <a:pt x="182141" y="5027"/>
                    <a:pt x="275673" y="105"/>
                  </a:cubicBezTo>
                  <a:cubicBezTo>
                    <a:pt x="369205" y="-4817"/>
                    <a:pt x="549707" y="164182"/>
                    <a:pt x="561193" y="226531"/>
                  </a:cubicBezTo>
                  <a:cubicBezTo>
                    <a:pt x="572680" y="288880"/>
                    <a:pt x="420074" y="356152"/>
                    <a:pt x="344592" y="374201"/>
                  </a:cubicBezTo>
                  <a:cubicBezTo>
                    <a:pt x="269110" y="392250"/>
                    <a:pt x="147682" y="279036"/>
                    <a:pt x="108300" y="334822"/>
                  </a:cubicBezTo>
                  <a:cubicBezTo>
                    <a:pt x="68918" y="390608"/>
                    <a:pt x="62354" y="633442"/>
                    <a:pt x="108300" y="708917"/>
                  </a:cubicBezTo>
                  <a:cubicBezTo>
                    <a:pt x="154246" y="784392"/>
                    <a:pt x="315056" y="794237"/>
                    <a:pt x="383974" y="787674"/>
                  </a:cubicBezTo>
                  <a:cubicBezTo>
                    <a:pt x="452892" y="781111"/>
                    <a:pt x="497197" y="700713"/>
                    <a:pt x="521811" y="669539"/>
                  </a:cubicBezTo>
                  <a:cubicBezTo>
                    <a:pt x="546425" y="638365"/>
                    <a:pt x="528374" y="651491"/>
                    <a:pt x="531656" y="600627"/>
                  </a:cubicBezTo>
                  <a:cubicBezTo>
                    <a:pt x="534938" y="549763"/>
                    <a:pt x="541502" y="364356"/>
                    <a:pt x="541502" y="36435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2668812" y="4638650"/>
              <a:ext cx="138672" cy="415999"/>
            </a:xfrm>
            <a:custGeom>
              <a:avLst/>
              <a:gdLst>
                <a:gd name="connsiteX0" fmla="*/ 127304 w 138672"/>
                <a:gd name="connsiteY0" fmla="*/ 96604 h 415999"/>
                <a:gd name="connsiteX1" fmla="*/ 127304 w 138672"/>
                <a:gd name="connsiteY1" fmla="*/ 382098 h 415999"/>
                <a:gd name="connsiteX2" fmla="*/ 9158 w 138672"/>
                <a:gd name="connsiteY2" fmla="*/ 372253 h 415999"/>
                <a:gd name="connsiteX3" fmla="*/ 19004 w 138672"/>
                <a:gd name="connsiteY3" fmla="*/ 37536 h 415999"/>
                <a:gd name="connsiteX4" fmla="*/ 107613 w 138672"/>
                <a:gd name="connsiteY4" fmla="*/ 8003 h 41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72" h="415999">
                  <a:moveTo>
                    <a:pt x="127304" y="96604"/>
                  </a:moveTo>
                  <a:cubicBezTo>
                    <a:pt x="137149" y="216380"/>
                    <a:pt x="146995" y="336157"/>
                    <a:pt x="127304" y="382098"/>
                  </a:cubicBezTo>
                  <a:cubicBezTo>
                    <a:pt x="107613" y="428039"/>
                    <a:pt x="27208" y="429680"/>
                    <a:pt x="9158" y="372253"/>
                  </a:cubicBezTo>
                  <a:cubicBezTo>
                    <a:pt x="-8892" y="314826"/>
                    <a:pt x="2595" y="98244"/>
                    <a:pt x="19004" y="37536"/>
                  </a:cubicBezTo>
                  <a:cubicBezTo>
                    <a:pt x="35413" y="-23172"/>
                    <a:pt x="107613" y="8003"/>
                    <a:pt x="107613" y="800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3317931" y="4510253"/>
              <a:ext cx="90869" cy="415377"/>
            </a:xfrm>
            <a:custGeom>
              <a:avLst/>
              <a:gdLst>
                <a:gd name="connsiteX0" fmla="*/ 0 w 90869"/>
                <a:gd name="connsiteY0" fmla="*/ 97024 h 415377"/>
                <a:gd name="connsiteX1" fmla="*/ 88609 w 90869"/>
                <a:gd name="connsiteY1" fmla="*/ 18267 h 415377"/>
                <a:gd name="connsiteX2" fmla="*/ 59072 w 90869"/>
                <a:gd name="connsiteY2" fmla="*/ 402206 h 415377"/>
                <a:gd name="connsiteX3" fmla="*/ 0 w 90869"/>
                <a:gd name="connsiteY3" fmla="*/ 333294 h 415377"/>
              </a:gdLst>
              <a:ahLst/>
              <a:cxnLst>
                <a:cxn ang="0">
                  <a:pos x="connsiteX0" y="connsiteY0"/>
                </a:cxn>
                <a:cxn ang="0">
                  <a:pos x="connsiteX1" y="connsiteY1"/>
                </a:cxn>
                <a:cxn ang="0">
                  <a:pos x="connsiteX2" y="connsiteY2"/>
                </a:cxn>
                <a:cxn ang="0">
                  <a:pos x="connsiteX3" y="connsiteY3"/>
                </a:cxn>
              </a:cxnLst>
              <a:rect l="l" t="t" r="r" b="b"/>
              <a:pathLst>
                <a:path w="90869" h="415377">
                  <a:moveTo>
                    <a:pt x="0" y="97024"/>
                  </a:moveTo>
                  <a:cubicBezTo>
                    <a:pt x="39382" y="32213"/>
                    <a:pt x="78764" y="-32597"/>
                    <a:pt x="88609" y="18267"/>
                  </a:cubicBezTo>
                  <a:cubicBezTo>
                    <a:pt x="98454" y="69131"/>
                    <a:pt x="73840" y="349702"/>
                    <a:pt x="59072" y="402206"/>
                  </a:cubicBezTo>
                  <a:cubicBezTo>
                    <a:pt x="44304" y="454710"/>
                    <a:pt x="0" y="333294"/>
                    <a:pt x="0" y="3332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2952189" y="4518675"/>
              <a:ext cx="2916" cy="59068"/>
            </a:xfrm>
            <a:custGeom>
              <a:avLst/>
              <a:gdLst>
                <a:gd name="connsiteX0" fmla="*/ 1458 w 2916"/>
                <a:gd name="connsiteY0" fmla="*/ 0 h 59068"/>
                <a:gd name="connsiteX1" fmla="*/ 1458 w 2916"/>
                <a:gd name="connsiteY1" fmla="*/ 59068 h 59068"/>
                <a:gd name="connsiteX2" fmla="*/ 1458 w 2916"/>
                <a:gd name="connsiteY2" fmla="*/ 0 h 59068"/>
              </a:gdLst>
              <a:ahLst/>
              <a:cxnLst>
                <a:cxn ang="0">
                  <a:pos x="connsiteX0" y="connsiteY0"/>
                </a:cxn>
                <a:cxn ang="0">
                  <a:pos x="connsiteX1" y="connsiteY1"/>
                </a:cxn>
                <a:cxn ang="0">
                  <a:pos x="connsiteX2" y="connsiteY2"/>
                </a:cxn>
              </a:cxnLst>
              <a:rect l="l" t="t" r="r" b="b"/>
              <a:pathLst>
                <a:path w="2916" h="59068">
                  <a:moveTo>
                    <a:pt x="1458" y="0"/>
                  </a:moveTo>
                  <a:cubicBezTo>
                    <a:pt x="1458" y="0"/>
                    <a:pt x="-1824" y="59068"/>
                    <a:pt x="1458" y="59068"/>
                  </a:cubicBezTo>
                  <a:cubicBezTo>
                    <a:pt x="4740" y="59068"/>
                    <a:pt x="1458" y="0"/>
                    <a:pt x="1458" y="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3173504" y="4523400"/>
              <a:ext cx="2916" cy="59068"/>
            </a:xfrm>
            <a:custGeom>
              <a:avLst/>
              <a:gdLst>
                <a:gd name="connsiteX0" fmla="*/ 1458 w 2916"/>
                <a:gd name="connsiteY0" fmla="*/ 0 h 59068"/>
                <a:gd name="connsiteX1" fmla="*/ 1458 w 2916"/>
                <a:gd name="connsiteY1" fmla="*/ 59068 h 59068"/>
                <a:gd name="connsiteX2" fmla="*/ 1458 w 2916"/>
                <a:gd name="connsiteY2" fmla="*/ 0 h 59068"/>
              </a:gdLst>
              <a:ahLst/>
              <a:cxnLst>
                <a:cxn ang="0">
                  <a:pos x="connsiteX0" y="connsiteY0"/>
                </a:cxn>
                <a:cxn ang="0">
                  <a:pos x="connsiteX1" y="connsiteY1"/>
                </a:cxn>
                <a:cxn ang="0">
                  <a:pos x="connsiteX2" y="connsiteY2"/>
                </a:cxn>
              </a:cxnLst>
              <a:rect l="l" t="t" r="r" b="b"/>
              <a:pathLst>
                <a:path w="2916" h="59068">
                  <a:moveTo>
                    <a:pt x="1458" y="0"/>
                  </a:moveTo>
                  <a:cubicBezTo>
                    <a:pt x="1458" y="0"/>
                    <a:pt x="-1824" y="59068"/>
                    <a:pt x="1458" y="59068"/>
                  </a:cubicBezTo>
                  <a:cubicBezTo>
                    <a:pt x="4740" y="59068"/>
                    <a:pt x="1458" y="0"/>
                    <a:pt x="1458" y="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3451292" y="4736392"/>
            <a:ext cx="739988" cy="717602"/>
            <a:chOff x="2668812" y="4331522"/>
            <a:chExt cx="739988" cy="789362"/>
          </a:xfrm>
        </p:grpSpPr>
        <p:sp>
          <p:nvSpPr>
            <p:cNvPr id="29" name="Freeform 28"/>
            <p:cNvSpPr/>
            <p:nvPr/>
          </p:nvSpPr>
          <p:spPr>
            <a:xfrm>
              <a:off x="2756738" y="4331522"/>
              <a:ext cx="561806" cy="789362"/>
            </a:xfrm>
            <a:custGeom>
              <a:avLst/>
              <a:gdLst>
                <a:gd name="connsiteX0" fmla="*/ 0 w 561806"/>
                <a:gd name="connsiteY0" fmla="*/ 256065 h 789362"/>
                <a:gd name="connsiteX1" fmla="*/ 275673 w 561806"/>
                <a:gd name="connsiteY1" fmla="*/ 105 h 789362"/>
                <a:gd name="connsiteX2" fmla="*/ 561193 w 561806"/>
                <a:gd name="connsiteY2" fmla="*/ 226531 h 789362"/>
                <a:gd name="connsiteX3" fmla="*/ 344592 w 561806"/>
                <a:gd name="connsiteY3" fmla="*/ 374201 h 789362"/>
                <a:gd name="connsiteX4" fmla="*/ 108300 w 561806"/>
                <a:gd name="connsiteY4" fmla="*/ 334822 h 789362"/>
                <a:gd name="connsiteX5" fmla="*/ 108300 w 561806"/>
                <a:gd name="connsiteY5" fmla="*/ 708917 h 789362"/>
                <a:gd name="connsiteX6" fmla="*/ 383974 w 561806"/>
                <a:gd name="connsiteY6" fmla="*/ 787674 h 789362"/>
                <a:gd name="connsiteX7" fmla="*/ 521811 w 561806"/>
                <a:gd name="connsiteY7" fmla="*/ 669539 h 789362"/>
                <a:gd name="connsiteX8" fmla="*/ 531656 w 561806"/>
                <a:gd name="connsiteY8" fmla="*/ 600627 h 789362"/>
                <a:gd name="connsiteX9" fmla="*/ 541502 w 561806"/>
                <a:gd name="connsiteY9" fmla="*/ 364356 h 78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806" h="789362">
                  <a:moveTo>
                    <a:pt x="0" y="256065"/>
                  </a:moveTo>
                  <a:cubicBezTo>
                    <a:pt x="91070" y="130546"/>
                    <a:pt x="182141" y="5027"/>
                    <a:pt x="275673" y="105"/>
                  </a:cubicBezTo>
                  <a:cubicBezTo>
                    <a:pt x="369205" y="-4817"/>
                    <a:pt x="549707" y="164182"/>
                    <a:pt x="561193" y="226531"/>
                  </a:cubicBezTo>
                  <a:cubicBezTo>
                    <a:pt x="572680" y="288880"/>
                    <a:pt x="420074" y="356152"/>
                    <a:pt x="344592" y="374201"/>
                  </a:cubicBezTo>
                  <a:cubicBezTo>
                    <a:pt x="269110" y="392250"/>
                    <a:pt x="147682" y="279036"/>
                    <a:pt x="108300" y="334822"/>
                  </a:cubicBezTo>
                  <a:cubicBezTo>
                    <a:pt x="68918" y="390608"/>
                    <a:pt x="62354" y="633442"/>
                    <a:pt x="108300" y="708917"/>
                  </a:cubicBezTo>
                  <a:cubicBezTo>
                    <a:pt x="154246" y="784392"/>
                    <a:pt x="315056" y="794237"/>
                    <a:pt x="383974" y="787674"/>
                  </a:cubicBezTo>
                  <a:cubicBezTo>
                    <a:pt x="452892" y="781111"/>
                    <a:pt x="497197" y="700713"/>
                    <a:pt x="521811" y="669539"/>
                  </a:cubicBezTo>
                  <a:cubicBezTo>
                    <a:pt x="546425" y="638365"/>
                    <a:pt x="528374" y="651491"/>
                    <a:pt x="531656" y="600627"/>
                  </a:cubicBezTo>
                  <a:cubicBezTo>
                    <a:pt x="534938" y="549763"/>
                    <a:pt x="541502" y="364356"/>
                    <a:pt x="541502" y="36435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2668812" y="4638650"/>
              <a:ext cx="138672" cy="415999"/>
            </a:xfrm>
            <a:custGeom>
              <a:avLst/>
              <a:gdLst>
                <a:gd name="connsiteX0" fmla="*/ 127304 w 138672"/>
                <a:gd name="connsiteY0" fmla="*/ 96604 h 415999"/>
                <a:gd name="connsiteX1" fmla="*/ 127304 w 138672"/>
                <a:gd name="connsiteY1" fmla="*/ 382098 h 415999"/>
                <a:gd name="connsiteX2" fmla="*/ 9158 w 138672"/>
                <a:gd name="connsiteY2" fmla="*/ 372253 h 415999"/>
                <a:gd name="connsiteX3" fmla="*/ 19004 w 138672"/>
                <a:gd name="connsiteY3" fmla="*/ 37536 h 415999"/>
                <a:gd name="connsiteX4" fmla="*/ 107613 w 138672"/>
                <a:gd name="connsiteY4" fmla="*/ 8003 h 41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72" h="415999">
                  <a:moveTo>
                    <a:pt x="127304" y="96604"/>
                  </a:moveTo>
                  <a:cubicBezTo>
                    <a:pt x="137149" y="216380"/>
                    <a:pt x="146995" y="336157"/>
                    <a:pt x="127304" y="382098"/>
                  </a:cubicBezTo>
                  <a:cubicBezTo>
                    <a:pt x="107613" y="428039"/>
                    <a:pt x="27208" y="429680"/>
                    <a:pt x="9158" y="372253"/>
                  </a:cubicBezTo>
                  <a:cubicBezTo>
                    <a:pt x="-8892" y="314826"/>
                    <a:pt x="2595" y="98244"/>
                    <a:pt x="19004" y="37536"/>
                  </a:cubicBezTo>
                  <a:cubicBezTo>
                    <a:pt x="35413" y="-23172"/>
                    <a:pt x="107613" y="8003"/>
                    <a:pt x="107613" y="800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3317931" y="4510253"/>
              <a:ext cx="90869" cy="415377"/>
            </a:xfrm>
            <a:custGeom>
              <a:avLst/>
              <a:gdLst>
                <a:gd name="connsiteX0" fmla="*/ 0 w 90869"/>
                <a:gd name="connsiteY0" fmla="*/ 97024 h 415377"/>
                <a:gd name="connsiteX1" fmla="*/ 88609 w 90869"/>
                <a:gd name="connsiteY1" fmla="*/ 18267 h 415377"/>
                <a:gd name="connsiteX2" fmla="*/ 59072 w 90869"/>
                <a:gd name="connsiteY2" fmla="*/ 402206 h 415377"/>
                <a:gd name="connsiteX3" fmla="*/ 0 w 90869"/>
                <a:gd name="connsiteY3" fmla="*/ 333294 h 415377"/>
              </a:gdLst>
              <a:ahLst/>
              <a:cxnLst>
                <a:cxn ang="0">
                  <a:pos x="connsiteX0" y="connsiteY0"/>
                </a:cxn>
                <a:cxn ang="0">
                  <a:pos x="connsiteX1" y="connsiteY1"/>
                </a:cxn>
                <a:cxn ang="0">
                  <a:pos x="connsiteX2" y="connsiteY2"/>
                </a:cxn>
                <a:cxn ang="0">
                  <a:pos x="connsiteX3" y="connsiteY3"/>
                </a:cxn>
              </a:cxnLst>
              <a:rect l="l" t="t" r="r" b="b"/>
              <a:pathLst>
                <a:path w="90869" h="415377">
                  <a:moveTo>
                    <a:pt x="0" y="97024"/>
                  </a:moveTo>
                  <a:cubicBezTo>
                    <a:pt x="39382" y="32213"/>
                    <a:pt x="78764" y="-32597"/>
                    <a:pt x="88609" y="18267"/>
                  </a:cubicBezTo>
                  <a:cubicBezTo>
                    <a:pt x="98454" y="69131"/>
                    <a:pt x="73840" y="349702"/>
                    <a:pt x="59072" y="402206"/>
                  </a:cubicBezTo>
                  <a:cubicBezTo>
                    <a:pt x="44304" y="454710"/>
                    <a:pt x="0" y="333294"/>
                    <a:pt x="0" y="3332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a:off x="2952189" y="4518675"/>
              <a:ext cx="2916" cy="59068"/>
            </a:xfrm>
            <a:custGeom>
              <a:avLst/>
              <a:gdLst>
                <a:gd name="connsiteX0" fmla="*/ 1458 w 2916"/>
                <a:gd name="connsiteY0" fmla="*/ 0 h 59068"/>
                <a:gd name="connsiteX1" fmla="*/ 1458 w 2916"/>
                <a:gd name="connsiteY1" fmla="*/ 59068 h 59068"/>
                <a:gd name="connsiteX2" fmla="*/ 1458 w 2916"/>
                <a:gd name="connsiteY2" fmla="*/ 0 h 59068"/>
              </a:gdLst>
              <a:ahLst/>
              <a:cxnLst>
                <a:cxn ang="0">
                  <a:pos x="connsiteX0" y="connsiteY0"/>
                </a:cxn>
                <a:cxn ang="0">
                  <a:pos x="connsiteX1" y="connsiteY1"/>
                </a:cxn>
                <a:cxn ang="0">
                  <a:pos x="connsiteX2" y="connsiteY2"/>
                </a:cxn>
              </a:cxnLst>
              <a:rect l="l" t="t" r="r" b="b"/>
              <a:pathLst>
                <a:path w="2916" h="59068">
                  <a:moveTo>
                    <a:pt x="1458" y="0"/>
                  </a:moveTo>
                  <a:cubicBezTo>
                    <a:pt x="1458" y="0"/>
                    <a:pt x="-1824" y="59068"/>
                    <a:pt x="1458" y="59068"/>
                  </a:cubicBezTo>
                  <a:cubicBezTo>
                    <a:pt x="4740" y="59068"/>
                    <a:pt x="1458" y="0"/>
                    <a:pt x="1458" y="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p:cNvSpPr/>
            <p:nvPr/>
          </p:nvSpPr>
          <p:spPr>
            <a:xfrm>
              <a:off x="3173504" y="4523400"/>
              <a:ext cx="2916" cy="59068"/>
            </a:xfrm>
            <a:custGeom>
              <a:avLst/>
              <a:gdLst>
                <a:gd name="connsiteX0" fmla="*/ 1458 w 2916"/>
                <a:gd name="connsiteY0" fmla="*/ 0 h 59068"/>
                <a:gd name="connsiteX1" fmla="*/ 1458 w 2916"/>
                <a:gd name="connsiteY1" fmla="*/ 59068 h 59068"/>
                <a:gd name="connsiteX2" fmla="*/ 1458 w 2916"/>
                <a:gd name="connsiteY2" fmla="*/ 0 h 59068"/>
              </a:gdLst>
              <a:ahLst/>
              <a:cxnLst>
                <a:cxn ang="0">
                  <a:pos x="connsiteX0" y="connsiteY0"/>
                </a:cxn>
                <a:cxn ang="0">
                  <a:pos x="connsiteX1" y="connsiteY1"/>
                </a:cxn>
                <a:cxn ang="0">
                  <a:pos x="connsiteX2" y="connsiteY2"/>
                </a:cxn>
              </a:cxnLst>
              <a:rect l="l" t="t" r="r" b="b"/>
              <a:pathLst>
                <a:path w="2916" h="59068">
                  <a:moveTo>
                    <a:pt x="1458" y="0"/>
                  </a:moveTo>
                  <a:cubicBezTo>
                    <a:pt x="1458" y="0"/>
                    <a:pt x="-1824" y="59068"/>
                    <a:pt x="1458" y="59068"/>
                  </a:cubicBezTo>
                  <a:cubicBezTo>
                    <a:pt x="4740" y="59068"/>
                    <a:pt x="1458" y="0"/>
                    <a:pt x="1458" y="0"/>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Freeform 33"/>
          <p:cNvSpPr/>
          <p:nvPr/>
        </p:nvSpPr>
        <p:spPr>
          <a:xfrm>
            <a:off x="3485304" y="3602785"/>
            <a:ext cx="2777188" cy="624995"/>
          </a:xfrm>
          <a:custGeom>
            <a:avLst/>
            <a:gdLst>
              <a:gd name="connsiteX0" fmla="*/ 0 w 2777188"/>
              <a:gd name="connsiteY0" fmla="*/ 100463 h 687494"/>
              <a:gd name="connsiteX1" fmla="*/ 1240532 w 2777188"/>
              <a:gd name="connsiteY1" fmla="*/ 41396 h 687494"/>
              <a:gd name="connsiteX2" fmla="*/ 2677974 w 2777188"/>
              <a:gd name="connsiteY2" fmla="*/ 641917 h 687494"/>
              <a:gd name="connsiteX3" fmla="*/ 2569673 w 2777188"/>
              <a:gd name="connsiteY3" fmla="*/ 454869 h 687494"/>
              <a:gd name="connsiteX4" fmla="*/ 2776428 w 2777188"/>
              <a:gd name="connsiteY4" fmla="*/ 671451 h 687494"/>
              <a:gd name="connsiteX5" fmla="*/ 2481064 w 2777188"/>
              <a:gd name="connsiteY5" fmla="*/ 671451 h 6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188" h="687494">
                <a:moveTo>
                  <a:pt x="0" y="100463"/>
                </a:moveTo>
                <a:cubicBezTo>
                  <a:pt x="397101" y="25808"/>
                  <a:pt x="794203" y="-48846"/>
                  <a:pt x="1240532" y="41396"/>
                </a:cubicBezTo>
                <a:cubicBezTo>
                  <a:pt x="1686861" y="131638"/>
                  <a:pt x="2456451" y="573005"/>
                  <a:pt x="2677974" y="641917"/>
                </a:cubicBezTo>
                <a:cubicBezTo>
                  <a:pt x="2899498" y="710829"/>
                  <a:pt x="2553264" y="449947"/>
                  <a:pt x="2569673" y="454869"/>
                </a:cubicBezTo>
                <a:cubicBezTo>
                  <a:pt x="2586082" y="459791"/>
                  <a:pt x="2791196" y="635354"/>
                  <a:pt x="2776428" y="671451"/>
                </a:cubicBezTo>
                <a:cubicBezTo>
                  <a:pt x="2761660" y="707548"/>
                  <a:pt x="2481064" y="671451"/>
                  <a:pt x="2481064" y="67145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4282789" y="4055493"/>
            <a:ext cx="1822043" cy="441241"/>
          </a:xfrm>
          <a:custGeom>
            <a:avLst/>
            <a:gdLst>
              <a:gd name="connsiteX0" fmla="*/ 0 w 1822043"/>
              <a:gd name="connsiteY0" fmla="*/ 32352 h 485365"/>
              <a:gd name="connsiteX1" fmla="*/ 541502 w 1822043"/>
              <a:gd name="connsiteY1" fmla="*/ 42196 h 485365"/>
              <a:gd name="connsiteX2" fmla="*/ 1742652 w 1822043"/>
              <a:gd name="connsiteY2" fmla="*/ 445825 h 485365"/>
              <a:gd name="connsiteX3" fmla="*/ 1624506 w 1822043"/>
              <a:gd name="connsiteY3" fmla="*/ 347379 h 485365"/>
              <a:gd name="connsiteX4" fmla="*/ 1821416 w 1822043"/>
              <a:gd name="connsiteY4" fmla="*/ 465514 h 485365"/>
              <a:gd name="connsiteX5" fmla="*/ 1545742 w 1822043"/>
              <a:gd name="connsiteY5" fmla="*/ 485204 h 48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2043" h="485365">
                <a:moveTo>
                  <a:pt x="0" y="32352"/>
                </a:moveTo>
                <a:cubicBezTo>
                  <a:pt x="125530" y="2818"/>
                  <a:pt x="251060" y="-26716"/>
                  <a:pt x="541502" y="42196"/>
                </a:cubicBezTo>
                <a:cubicBezTo>
                  <a:pt x="831944" y="111108"/>
                  <a:pt x="1562151" y="394961"/>
                  <a:pt x="1742652" y="445825"/>
                </a:cubicBezTo>
                <a:cubicBezTo>
                  <a:pt x="1923153" y="496689"/>
                  <a:pt x="1611379" y="344098"/>
                  <a:pt x="1624506" y="347379"/>
                </a:cubicBezTo>
                <a:cubicBezTo>
                  <a:pt x="1637633" y="350661"/>
                  <a:pt x="1834543" y="442543"/>
                  <a:pt x="1821416" y="465514"/>
                </a:cubicBezTo>
                <a:cubicBezTo>
                  <a:pt x="1808289" y="488485"/>
                  <a:pt x="1545742" y="485204"/>
                  <a:pt x="1545742" y="48520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3504995" y="4473688"/>
            <a:ext cx="2530296" cy="283105"/>
          </a:xfrm>
          <a:custGeom>
            <a:avLst/>
            <a:gdLst>
              <a:gd name="connsiteX0" fmla="*/ 0 w 2530296"/>
              <a:gd name="connsiteY0" fmla="*/ 147704 h 311416"/>
              <a:gd name="connsiteX1" fmla="*/ 994395 w 2530296"/>
              <a:gd name="connsiteY1" fmla="*/ 246150 h 311416"/>
              <a:gd name="connsiteX2" fmla="*/ 1693424 w 2530296"/>
              <a:gd name="connsiteY2" fmla="*/ 35 h 311416"/>
              <a:gd name="connsiteX3" fmla="*/ 2392454 w 2530296"/>
              <a:gd name="connsiteY3" fmla="*/ 265839 h 311416"/>
              <a:gd name="connsiteX4" fmla="*/ 2166008 w 2530296"/>
              <a:gd name="connsiteY4" fmla="*/ 78792 h 311416"/>
              <a:gd name="connsiteX5" fmla="*/ 2530291 w 2530296"/>
              <a:gd name="connsiteY5" fmla="*/ 295373 h 311416"/>
              <a:gd name="connsiteX6" fmla="*/ 2175853 w 2530296"/>
              <a:gd name="connsiteY6" fmla="*/ 295373 h 31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0296" h="311416">
                <a:moveTo>
                  <a:pt x="0" y="147704"/>
                </a:moveTo>
                <a:cubicBezTo>
                  <a:pt x="356079" y="209233"/>
                  <a:pt x="712158" y="270762"/>
                  <a:pt x="994395" y="246150"/>
                </a:cubicBezTo>
                <a:cubicBezTo>
                  <a:pt x="1276632" y="221539"/>
                  <a:pt x="1460414" y="-3246"/>
                  <a:pt x="1693424" y="35"/>
                </a:cubicBezTo>
                <a:cubicBezTo>
                  <a:pt x="1926434" y="3316"/>
                  <a:pt x="2313690" y="252713"/>
                  <a:pt x="2392454" y="265839"/>
                </a:cubicBezTo>
                <a:cubicBezTo>
                  <a:pt x="2471218" y="278965"/>
                  <a:pt x="2143035" y="73870"/>
                  <a:pt x="2166008" y="78792"/>
                </a:cubicBezTo>
                <a:cubicBezTo>
                  <a:pt x="2188981" y="83714"/>
                  <a:pt x="2528650" y="259276"/>
                  <a:pt x="2530291" y="295373"/>
                </a:cubicBezTo>
                <a:cubicBezTo>
                  <a:pt x="2531932" y="331470"/>
                  <a:pt x="2175853" y="295373"/>
                  <a:pt x="2175853" y="29537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a:off x="4361553" y="4895862"/>
            <a:ext cx="1458168" cy="259540"/>
          </a:xfrm>
          <a:custGeom>
            <a:avLst/>
            <a:gdLst>
              <a:gd name="connsiteX0" fmla="*/ 0 w 1458168"/>
              <a:gd name="connsiteY0" fmla="*/ 285494 h 285494"/>
              <a:gd name="connsiteX1" fmla="*/ 846712 w 1458168"/>
              <a:gd name="connsiteY1" fmla="*/ 137825 h 285494"/>
              <a:gd name="connsiteX2" fmla="*/ 1447287 w 1458168"/>
              <a:gd name="connsiteY2" fmla="*/ 118135 h 285494"/>
              <a:gd name="connsiteX3" fmla="*/ 1191304 w 1458168"/>
              <a:gd name="connsiteY3" fmla="*/ 0 h 285494"/>
              <a:gd name="connsiteX4" fmla="*/ 1457132 w 1458168"/>
              <a:gd name="connsiteY4" fmla="*/ 118135 h 285494"/>
              <a:gd name="connsiteX5" fmla="*/ 1289759 w 1458168"/>
              <a:gd name="connsiteY5" fmla="*/ 236271 h 28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68" h="285494">
                <a:moveTo>
                  <a:pt x="0" y="285494"/>
                </a:moveTo>
                <a:cubicBezTo>
                  <a:pt x="302749" y="225606"/>
                  <a:pt x="605498" y="165718"/>
                  <a:pt x="846712" y="137825"/>
                </a:cubicBezTo>
                <a:cubicBezTo>
                  <a:pt x="1087927" y="109932"/>
                  <a:pt x="1389855" y="141106"/>
                  <a:pt x="1447287" y="118135"/>
                </a:cubicBezTo>
                <a:cubicBezTo>
                  <a:pt x="1504719" y="95164"/>
                  <a:pt x="1189663" y="0"/>
                  <a:pt x="1191304" y="0"/>
                </a:cubicBezTo>
                <a:cubicBezTo>
                  <a:pt x="1192945" y="0"/>
                  <a:pt x="1440723" y="78757"/>
                  <a:pt x="1457132" y="118135"/>
                </a:cubicBezTo>
                <a:cubicBezTo>
                  <a:pt x="1473541" y="157513"/>
                  <a:pt x="1289759" y="236271"/>
                  <a:pt x="1289759" y="23627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2532754" y="5530452"/>
            <a:ext cx="3450450" cy="369332"/>
          </a:xfrm>
          <a:prstGeom prst="rect">
            <a:avLst/>
          </a:prstGeom>
          <a:noFill/>
        </p:spPr>
        <p:txBody>
          <a:bodyPr wrap="none" rtlCol="0">
            <a:spAutoFit/>
          </a:bodyPr>
          <a:lstStyle/>
          <a:p>
            <a:r>
              <a:rPr lang="en-US" dirty="0" smtClean="0">
                <a:latin typeface="AhnbergHand"/>
                <a:cs typeface="AhnbergHand"/>
              </a:rPr>
              <a:t>Massed </a:t>
            </a:r>
            <a:r>
              <a:rPr lang="en-US" dirty="0" smtClean="0">
                <a:latin typeface="AhnbergHand"/>
                <a:cs typeface="AhnbergHand"/>
              </a:rPr>
              <a:t>connection attempts</a:t>
            </a:r>
            <a:endParaRPr lang="en-US" dirty="0" smtClean="0">
              <a:latin typeface="AhnbergHand"/>
              <a:cs typeface="AhnbergHand"/>
            </a:endParaRPr>
          </a:p>
        </p:txBody>
      </p:sp>
      <p:sp>
        <p:nvSpPr>
          <p:cNvPr id="39" name="Freeform 38"/>
          <p:cNvSpPr/>
          <p:nvPr/>
        </p:nvSpPr>
        <p:spPr>
          <a:xfrm>
            <a:off x="3480184" y="3499215"/>
            <a:ext cx="2777188" cy="624995"/>
          </a:xfrm>
          <a:custGeom>
            <a:avLst/>
            <a:gdLst>
              <a:gd name="connsiteX0" fmla="*/ 0 w 2777188"/>
              <a:gd name="connsiteY0" fmla="*/ 100463 h 687494"/>
              <a:gd name="connsiteX1" fmla="*/ 1240532 w 2777188"/>
              <a:gd name="connsiteY1" fmla="*/ 41396 h 687494"/>
              <a:gd name="connsiteX2" fmla="*/ 2677974 w 2777188"/>
              <a:gd name="connsiteY2" fmla="*/ 641917 h 687494"/>
              <a:gd name="connsiteX3" fmla="*/ 2569673 w 2777188"/>
              <a:gd name="connsiteY3" fmla="*/ 454869 h 687494"/>
              <a:gd name="connsiteX4" fmla="*/ 2776428 w 2777188"/>
              <a:gd name="connsiteY4" fmla="*/ 671451 h 687494"/>
              <a:gd name="connsiteX5" fmla="*/ 2481064 w 2777188"/>
              <a:gd name="connsiteY5" fmla="*/ 671451 h 6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188" h="687494">
                <a:moveTo>
                  <a:pt x="0" y="100463"/>
                </a:moveTo>
                <a:cubicBezTo>
                  <a:pt x="397101" y="25808"/>
                  <a:pt x="794203" y="-48846"/>
                  <a:pt x="1240532" y="41396"/>
                </a:cubicBezTo>
                <a:cubicBezTo>
                  <a:pt x="1686861" y="131638"/>
                  <a:pt x="2456451" y="573005"/>
                  <a:pt x="2677974" y="641917"/>
                </a:cubicBezTo>
                <a:cubicBezTo>
                  <a:pt x="2899498" y="710829"/>
                  <a:pt x="2553264" y="449947"/>
                  <a:pt x="2569673" y="454869"/>
                </a:cubicBezTo>
                <a:cubicBezTo>
                  <a:pt x="2586082" y="459791"/>
                  <a:pt x="2791196" y="635354"/>
                  <a:pt x="2776428" y="671451"/>
                </a:cubicBezTo>
                <a:cubicBezTo>
                  <a:pt x="2761660" y="707548"/>
                  <a:pt x="2481064" y="671451"/>
                  <a:pt x="2481064" y="67145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3480184" y="3410610"/>
            <a:ext cx="2777188" cy="624995"/>
          </a:xfrm>
          <a:custGeom>
            <a:avLst/>
            <a:gdLst>
              <a:gd name="connsiteX0" fmla="*/ 0 w 2777188"/>
              <a:gd name="connsiteY0" fmla="*/ 100463 h 687494"/>
              <a:gd name="connsiteX1" fmla="*/ 1240532 w 2777188"/>
              <a:gd name="connsiteY1" fmla="*/ 41396 h 687494"/>
              <a:gd name="connsiteX2" fmla="*/ 2677974 w 2777188"/>
              <a:gd name="connsiteY2" fmla="*/ 641917 h 687494"/>
              <a:gd name="connsiteX3" fmla="*/ 2569673 w 2777188"/>
              <a:gd name="connsiteY3" fmla="*/ 454869 h 687494"/>
              <a:gd name="connsiteX4" fmla="*/ 2776428 w 2777188"/>
              <a:gd name="connsiteY4" fmla="*/ 671451 h 687494"/>
              <a:gd name="connsiteX5" fmla="*/ 2481064 w 2777188"/>
              <a:gd name="connsiteY5" fmla="*/ 671451 h 6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188" h="687494">
                <a:moveTo>
                  <a:pt x="0" y="100463"/>
                </a:moveTo>
                <a:cubicBezTo>
                  <a:pt x="397101" y="25808"/>
                  <a:pt x="794203" y="-48846"/>
                  <a:pt x="1240532" y="41396"/>
                </a:cubicBezTo>
                <a:cubicBezTo>
                  <a:pt x="1686861" y="131638"/>
                  <a:pt x="2456451" y="573005"/>
                  <a:pt x="2677974" y="641917"/>
                </a:cubicBezTo>
                <a:cubicBezTo>
                  <a:pt x="2899498" y="710829"/>
                  <a:pt x="2553264" y="449947"/>
                  <a:pt x="2569673" y="454869"/>
                </a:cubicBezTo>
                <a:cubicBezTo>
                  <a:pt x="2586082" y="459791"/>
                  <a:pt x="2791196" y="635354"/>
                  <a:pt x="2776428" y="671451"/>
                </a:cubicBezTo>
                <a:cubicBezTo>
                  <a:pt x="2761660" y="707548"/>
                  <a:pt x="2481064" y="671451"/>
                  <a:pt x="2481064" y="67145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4257979" y="3991303"/>
            <a:ext cx="1822043" cy="441241"/>
          </a:xfrm>
          <a:custGeom>
            <a:avLst/>
            <a:gdLst>
              <a:gd name="connsiteX0" fmla="*/ 0 w 1822043"/>
              <a:gd name="connsiteY0" fmla="*/ 32352 h 485365"/>
              <a:gd name="connsiteX1" fmla="*/ 541502 w 1822043"/>
              <a:gd name="connsiteY1" fmla="*/ 42196 h 485365"/>
              <a:gd name="connsiteX2" fmla="*/ 1742652 w 1822043"/>
              <a:gd name="connsiteY2" fmla="*/ 445825 h 485365"/>
              <a:gd name="connsiteX3" fmla="*/ 1624506 w 1822043"/>
              <a:gd name="connsiteY3" fmla="*/ 347379 h 485365"/>
              <a:gd name="connsiteX4" fmla="*/ 1821416 w 1822043"/>
              <a:gd name="connsiteY4" fmla="*/ 465514 h 485365"/>
              <a:gd name="connsiteX5" fmla="*/ 1545742 w 1822043"/>
              <a:gd name="connsiteY5" fmla="*/ 485204 h 48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2043" h="485365">
                <a:moveTo>
                  <a:pt x="0" y="32352"/>
                </a:moveTo>
                <a:cubicBezTo>
                  <a:pt x="125530" y="2818"/>
                  <a:pt x="251060" y="-26716"/>
                  <a:pt x="541502" y="42196"/>
                </a:cubicBezTo>
                <a:cubicBezTo>
                  <a:pt x="831944" y="111108"/>
                  <a:pt x="1562151" y="394961"/>
                  <a:pt x="1742652" y="445825"/>
                </a:cubicBezTo>
                <a:cubicBezTo>
                  <a:pt x="1923153" y="496689"/>
                  <a:pt x="1611379" y="344098"/>
                  <a:pt x="1624506" y="347379"/>
                </a:cubicBezTo>
                <a:cubicBezTo>
                  <a:pt x="1637633" y="350661"/>
                  <a:pt x="1834543" y="442543"/>
                  <a:pt x="1821416" y="465514"/>
                </a:cubicBezTo>
                <a:cubicBezTo>
                  <a:pt x="1808289" y="488485"/>
                  <a:pt x="1545742" y="485204"/>
                  <a:pt x="1545742" y="48520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4292239" y="3936958"/>
            <a:ext cx="1822043" cy="441241"/>
          </a:xfrm>
          <a:custGeom>
            <a:avLst/>
            <a:gdLst>
              <a:gd name="connsiteX0" fmla="*/ 0 w 1822043"/>
              <a:gd name="connsiteY0" fmla="*/ 32352 h 485365"/>
              <a:gd name="connsiteX1" fmla="*/ 541502 w 1822043"/>
              <a:gd name="connsiteY1" fmla="*/ 42196 h 485365"/>
              <a:gd name="connsiteX2" fmla="*/ 1742652 w 1822043"/>
              <a:gd name="connsiteY2" fmla="*/ 445825 h 485365"/>
              <a:gd name="connsiteX3" fmla="*/ 1624506 w 1822043"/>
              <a:gd name="connsiteY3" fmla="*/ 347379 h 485365"/>
              <a:gd name="connsiteX4" fmla="*/ 1821416 w 1822043"/>
              <a:gd name="connsiteY4" fmla="*/ 465514 h 485365"/>
              <a:gd name="connsiteX5" fmla="*/ 1545742 w 1822043"/>
              <a:gd name="connsiteY5" fmla="*/ 485204 h 48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2043" h="485365">
                <a:moveTo>
                  <a:pt x="0" y="32352"/>
                </a:moveTo>
                <a:cubicBezTo>
                  <a:pt x="125530" y="2818"/>
                  <a:pt x="251060" y="-26716"/>
                  <a:pt x="541502" y="42196"/>
                </a:cubicBezTo>
                <a:cubicBezTo>
                  <a:pt x="831944" y="111108"/>
                  <a:pt x="1562151" y="394961"/>
                  <a:pt x="1742652" y="445825"/>
                </a:cubicBezTo>
                <a:cubicBezTo>
                  <a:pt x="1923153" y="496689"/>
                  <a:pt x="1611379" y="344098"/>
                  <a:pt x="1624506" y="347379"/>
                </a:cubicBezTo>
                <a:cubicBezTo>
                  <a:pt x="1637633" y="350661"/>
                  <a:pt x="1834543" y="442543"/>
                  <a:pt x="1821416" y="465514"/>
                </a:cubicBezTo>
                <a:cubicBezTo>
                  <a:pt x="1808289" y="488485"/>
                  <a:pt x="1545742" y="485204"/>
                  <a:pt x="1545742" y="485204"/>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a:off x="3490030" y="4419343"/>
            <a:ext cx="2530296" cy="283105"/>
          </a:xfrm>
          <a:custGeom>
            <a:avLst/>
            <a:gdLst>
              <a:gd name="connsiteX0" fmla="*/ 0 w 2530296"/>
              <a:gd name="connsiteY0" fmla="*/ 147704 h 311416"/>
              <a:gd name="connsiteX1" fmla="*/ 994395 w 2530296"/>
              <a:gd name="connsiteY1" fmla="*/ 246150 h 311416"/>
              <a:gd name="connsiteX2" fmla="*/ 1693424 w 2530296"/>
              <a:gd name="connsiteY2" fmla="*/ 35 h 311416"/>
              <a:gd name="connsiteX3" fmla="*/ 2392454 w 2530296"/>
              <a:gd name="connsiteY3" fmla="*/ 265839 h 311416"/>
              <a:gd name="connsiteX4" fmla="*/ 2166008 w 2530296"/>
              <a:gd name="connsiteY4" fmla="*/ 78792 h 311416"/>
              <a:gd name="connsiteX5" fmla="*/ 2530291 w 2530296"/>
              <a:gd name="connsiteY5" fmla="*/ 295373 h 311416"/>
              <a:gd name="connsiteX6" fmla="*/ 2175853 w 2530296"/>
              <a:gd name="connsiteY6" fmla="*/ 295373 h 31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0296" h="311416">
                <a:moveTo>
                  <a:pt x="0" y="147704"/>
                </a:moveTo>
                <a:cubicBezTo>
                  <a:pt x="356079" y="209233"/>
                  <a:pt x="712158" y="270762"/>
                  <a:pt x="994395" y="246150"/>
                </a:cubicBezTo>
                <a:cubicBezTo>
                  <a:pt x="1276632" y="221539"/>
                  <a:pt x="1460414" y="-3246"/>
                  <a:pt x="1693424" y="35"/>
                </a:cubicBezTo>
                <a:cubicBezTo>
                  <a:pt x="1926434" y="3316"/>
                  <a:pt x="2313690" y="252713"/>
                  <a:pt x="2392454" y="265839"/>
                </a:cubicBezTo>
                <a:cubicBezTo>
                  <a:pt x="2471218" y="278965"/>
                  <a:pt x="2143035" y="73870"/>
                  <a:pt x="2166008" y="78792"/>
                </a:cubicBezTo>
                <a:cubicBezTo>
                  <a:pt x="2188981" y="83714"/>
                  <a:pt x="2528650" y="259276"/>
                  <a:pt x="2530291" y="295373"/>
                </a:cubicBezTo>
                <a:cubicBezTo>
                  <a:pt x="2531932" y="331470"/>
                  <a:pt x="2175853" y="295373"/>
                  <a:pt x="2175853" y="29537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3514445" y="4532363"/>
            <a:ext cx="2530296" cy="283105"/>
          </a:xfrm>
          <a:custGeom>
            <a:avLst/>
            <a:gdLst>
              <a:gd name="connsiteX0" fmla="*/ 0 w 2530296"/>
              <a:gd name="connsiteY0" fmla="*/ 147704 h 311416"/>
              <a:gd name="connsiteX1" fmla="*/ 994395 w 2530296"/>
              <a:gd name="connsiteY1" fmla="*/ 246150 h 311416"/>
              <a:gd name="connsiteX2" fmla="*/ 1693424 w 2530296"/>
              <a:gd name="connsiteY2" fmla="*/ 35 h 311416"/>
              <a:gd name="connsiteX3" fmla="*/ 2392454 w 2530296"/>
              <a:gd name="connsiteY3" fmla="*/ 265839 h 311416"/>
              <a:gd name="connsiteX4" fmla="*/ 2166008 w 2530296"/>
              <a:gd name="connsiteY4" fmla="*/ 78792 h 311416"/>
              <a:gd name="connsiteX5" fmla="*/ 2530291 w 2530296"/>
              <a:gd name="connsiteY5" fmla="*/ 295373 h 311416"/>
              <a:gd name="connsiteX6" fmla="*/ 2175853 w 2530296"/>
              <a:gd name="connsiteY6" fmla="*/ 295373 h 31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0296" h="311416">
                <a:moveTo>
                  <a:pt x="0" y="147704"/>
                </a:moveTo>
                <a:cubicBezTo>
                  <a:pt x="356079" y="209233"/>
                  <a:pt x="712158" y="270762"/>
                  <a:pt x="994395" y="246150"/>
                </a:cubicBezTo>
                <a:cubicBezTo>
                  <a:pt x="1276632" y="221539"/>
                  <a:pt x="1460414" y="-3246"/>
                  <a:pt x="1693424" y="35"/>
                </a:cubicBezTo>
                <a:cubicBezTo>
                  <a:pt x="1926434" y="3316"/>
                  <a:pt x="2313690" y="252713"/>
                  <a:pt x="2392454" y="265839"/>
                </a:cubicBezTo>
                <a:cubicBezTo>
                  <a:pt x="2471218" y="278965"/>
                  <a:pt x="2143035" y="73870"/>
                  <a:pt x="2166008" y="78792"/>
                </a:cubicBezTo>
                <a:cubicBezTo>
                  <a:pt x="2188981" y="83714"/>
                  <a:pt x="2528650" y="259276"/>
                  <a:pt x="2530291" y="295373"/>
                </a:cubicBezTo>
                <a:cubicBezTo>
                  <a:pt x="2531932" y="331470"/>
                  <a:pt x="2175853" y="295373"/>
                  <a:pt x="2175853" y="29537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4376123" y="4949812"/>
            <a:ext cx="1458168" cy="259540"/>
          </a:xfrm>
          <a:custGeom>
            <a:avLst/>
            <a:gdLst>
              <a:gd name="connsiteX0" fmla="*/ 0 w 1458168"/>
              <a:gd name="connsiteY0" fmla="*/ 285494 h 285494"/>
              <a:gd name="connsiteX1" fmla="*/ 846712 w 1458168"/>
              <a:gd name="connsiteY1" fmla="*/ 137825 h 285494"/>
              <a:gd name="connsiteX2" fmla="*/ 1447287 w 1458168"/>
              <a:gd name="connsiteY2" fmla="*/ 118135 h 285494"/>
              <a:gd name="connsiteX3" fmla="*/ 1191304 w 1458168"/>
              <a:gd name="connsiteY3" fmla="*/ 0 h 285494"/>
              <a:gd name="connsiteX4" fmla="*/ 1457132 w 1458168"/>
              <a:gd name="connsiteY4" fmla="*/ 118135 h 285494"/>
              <a:gd name="connsiteX5" fmla="*/ 1289759 w 1458168"/>
              <a:gd name="connsiteY5" fmla="*/ 236271 h 28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68" h="285494">
                <a:moveTo>
                  <a:pt x="0" y="285494"/>
                </a:moveTo>
                <a:cubicBezTo>
                  <a:pt x="302749" y="225606"/>
                  <a:pt x="605498" y="165718"/>
                  <a:pt x="846712" y="137825"/>
                </a:cubicBezTo>
                <a:cubicBezTo>
                  <a:pt x="1087927" y="109932"/>
                  <a:pt x="1389855" y="141106"/>
                  <a:pt x="1447287" y="118135"/>
                </a:cubicBezTo>
                <a:cubicBezTo>
                  <a:pt x="1504719" y="95164"/>
                  <a:pt x="1189663" y="0"/>
                  <a:pt x="1191304" y="0"/>
                </a:cubicBezTo>
                <a:cubicBezTo>
                  <a:pt x="1192945" y="0"/>
                  <a:pt x="1440723" y="78757"/>
                  <a:pt x="1457132" y="118135"/>
                </a:cubicBezTo>
                <a:cubicBezTo>
                  <a:pt x="1473541" y="157513"/>
                  <a:pt x="1289759" y="236271"/>
                  <a:pt x="1289759" y="23627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Freeform 46"/>
          <p:cNvSpPr/>
          <p:nvPr/>
        </p:nvSpPr>
        <p:spPr>
          <a:xfrm>
            <a:off x="4321778" y="5033297"/>
            <a:ext cx="1458168" cy="259540"/>
          </a:xfrm>
          <a:custGeom>
            <a:avLst/>
            <a:gdLst>
              <a:gd name="connsiteX0" fmla="*/ 0 w 1458168"/>
              <a:gd name="connsiteY0" fmla="*/ 285494 h 285494"/>
              <a:gd name="connsiteX1" fmla="*/ 846712 w 1458168"/>
              <a:gd name="connsiteY1" fmla="*/ 137825 h 285494"/>
              <a:gd name="connsiteX2" fmla="*/ 1447287 w 1458168"/>
              <a:gd name="connsiteY2" fmla="*/ 118135 h 285494"/>
              <a:gd name="connsiteX3" fmla="*/ 1191304 w 1458168"/>
              <a:gd name="connsiteY3" fmla="*/ 0 h 285494"/>
              <a:gd name="connsiteX4" fmla="*/ 1457132 w 1458168"/>
              <a:gd name="connsiteY4" fmla="*/ 118135 h 285494"/>
              <a:gd name="connsiteX5" fmla="*/ 1289759 w 1458168"/>
              <a:gd name="connsiteY5" fmla="*/ 236271 h 28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68" h="285494">
                <a:moveTo>
                  <a:pt x="0" y="285494"/>
                </a:moveTo>
                <a:cubicBezTo>
                  <a:pt x="302749" y="225606"/>
                  <a:pt x="605498" y="165718"/>
                  <a:pt x="846712" y="137825"/>
                </a:cubicBezTo>
                <a:cubicBezTo>
                  <a:pt x="1087927" y="109932"/>
                  <a:pt x="1389855" y="141106"/>
                  <a:pt x="1447287" y="118135"/>
                </a:cubicBezTo>
                <a:cubicBezTo>
                  <a:pt x="1504719" y="95164"/>
                  <a:pt x="1189663" y="0"/>
                  <a:pt x="1191304" y="0"/>
                </a:cubicBezTo>
                <a:cubicBezTo>
                  <a:pt x="1192945" y="0"/>
                  <a:pt x="1440723" y="78757"/>
                  <a:pt x="1457132" y="118135"/>
                </a:cubicBezTo>
                <a:cubicBezTo>
                  <a:pt x="1473541" y="157513"/>
                  <a:pt x="1289759" y="236271"/>
                  <a:pt x="1289759" y="23627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1076093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Useful Resources</a:t>
            </a:r>
            <a:endParaRPr lang="en-US" dirty="0"/>
          </a:p>
        </p:txBody>
      </p:sp>
      <p:sp>
        <p:nvSpPr>
          <p:cNvPr id="3" name="Content Placeholder 2"/>
          <p:cNvSpPr>
            <a:spLocks noGrp="1"/>
          </p:cNvSpPr>
          <p:nvPr>
            <p:ph idx="1"/>
          </p:nvPr>
        </p:nvSpPr>
        <p:spPr>
          <a:xfrm>
            <a:off x="457200" y="1271144"/>
            <a:ext cx="8229600" cy="5054258"/>
          </a:xfrm>
        </p:spPr>
        <p:txBody>
          <a:bodyPr>
            <a:noAutofit/>
          </a:bodyPr>
          <a:lstStyle/>
          <a:p>
            <a:pPr marL="0" indent="0">
              <a:buNone/>
            </a:pPr>
            <a:r>
              <a:rPr lang="en-US" sz="2000" dirty="0" smtClean="0"/>
              <a:t>NTP </a:t>
            </a:r>
            <a:r>
              <a:rPr lang="en-US" sz="2000" dirty="0" err="1" smtClean="0"/>
              <a:t>Monlist</a:t>
            </a:r>
            <a:r>
              <a:rPr lang="en-US" sz="2000" dirty="0" smtClean="0"/>
              <a:t> command:</a:t>
            </a:r>
          </a:p>
          <a:p>
            <a:pPr marL="457200" lvl="1" indent="0">
              <a:buNone/>
            </a:pPr>
            <a:r>
              <a:rPr lang="en-US" sz="1600" dirty="0" smtClean="0"/>
              <a:t>http://</a:t>
            </a:r>
            <a:r>
              <a:rPr lang="en-US" sz="1600" dirty="0" err="1" smtClean="0"/>
              <a:t>www.eecis.udel.edu</a:t>
            </a:r>
            <a:r>
              <a:rPr lang="en-US" sz="1600" dirty="0" smtClean="0"/>
              <a:t>/~mills/</a:t>
            </a:r>
            <a:r>
              <a:rPr lang="en-US" sz="1600" dirty="0" err="1" smtClean="0"/>
              <a:t>ntp</a:t>
            </a:r>
            <a:r>
              <a:rPr lang="en-US" sz="1600" dirty="0" smtClean="0"/>
              <a:t>/html/</a:t>
            </a:r>
            <a:r>
              <a:rPr lang="en-US" sz="1600" dirty="0" err="1" smtClean="0"/>
              <a:t>ntpdc.html</a:t>
            </a:r>
            <a:endParaRPr lang="en-US" sz="1600" dirty="0" smtClean="0"/>
          </a:p>
          <a:p>
            <a:pPr marL="457200" lvl="1" indent="0">
              <a:buNone/>
            </a:pPr>
            <a:endParaRPr lang="en-US" sz="1600" dirty="0" smtClean="0"/>
          </a:p>
          <a:p>
            <a:pPr marL="0" indent="0">
              <a:buNone/>
            </a:pPr>
            <a:r>
              <a:rPr lang="en-US" sz="2000" dirty="0" smtClean="0"/>
              <a:t>Description of NTP attack</a:t>
            </a:r>
          </a:p>
          <a:p>
            <a:pPr marL="457200" lvl="1" indent="0">
              <a:buNone/>
            </a:pPr>
            <a:r>
              <a:rPr lang="en-US" sz="1600" dirty="0" smtClean="0"/>
              <a:t>http://</a:t>
            </a:r>
            <a:r>
              <a:rPr lang="en-US" sz="1600" dirty="0" err="1" smtClean="0"/>
              <a:t>blog.cloudflare.com</a:t>
            </a:r>
            <a:r>
              <a:rPr lang="en-US" sz="1600" dirty="0" smtClean="0"/>
              <a:t>/understanding-and-mitigating-</a:t>
            </a:r>
            <a:r>
              <a:rPr lang="en-US" sz="1600" dirty="0" err="1" smtClean="0"/>
              <a:t>ntp</a:t>
            </a:r>
            <a:r>
              <a:rPr lang="en-US" sz="1600" dirty="0" smtClean="0"/>
              <a:t>-based-</a:t>
            </a:r>
            <a:r>
              <a:rPr lang="en-US" sz="1600" dirty="0" err="1" smtClean="0"/>
              <a:t>ddos</a:t>
            </a:r>
            <a:r>
              <a:rPr lang="en-US" sz="1600" dirty="0" smtClean="0"/>
              <a:t>-attacks</a:t>
            </a:r>
          </a:p>
          <a:p>
            <a:pPr marL="457200" lvl="1" indent="0">
              <a:buNone/>
            </a:pPr>
            <a:endParaRPr lang="en-US" sz="1600" dirty="0" smtClean="0"/>
          </a:p>
          <a:p>
            <a:pPr marL="0" indent="0">
              <a:buNone/>
            </a:pPr>
            <a:r>
              <a:rPr lang="en-US" sz="2000" dirty="0" smtClean="0"/>
              <a:t>Sealing up NTP – a template for </a:t>
            </a:r>
            <a:r>
              <a:rPr lang="en-US" sz="2000" dirty="0" err="1" smtClean="0"/>
              <a:t>ntp.conf</a:t>
            </a:r>
            <a:endParaRPr lang="en-US" sz="2000" dirty="0" smtClean="0"/>
          </a:p>
          <a:p>
            <a:pPr marL="457200" lvl="1" indent="0">
              <a:buNone/>
            </a:pPr>
            <a:r>
              <a:rPr lang="en-US" sz="1600" dirty="0" smtClean="0"/>
              <a:t>http://</a:t>
            </a:r>
            <a:r>
              <a:rPr lang="en-US" sz="1600" dirty="0" err="1" smtClean="0"/>
              <a:t>www.team-cymru.org</a:t>
            </a:r>
            <a:r>
              <a:rPr lang="en-US" sz="1600" dirty="0" smtClean="0"/>
              <a:t>/</a:t>
            </a:r>
            <a:r>
              <a:rPr lang="en-US" sz="1600" dirty="0" err="1" smtClean="0"/>
              <a:t>ReadingRoom</a:t>
            </a:r>
            <a:r>
              <a:rPr lang="en-US" sz="1600" dirty="0" smtClean="0"/>
              <a:t>/Templates/secure-</a:t>
            </a:r>
            <a:r>
              <a:rPr lang="en-US" sz="1600" dirty="0" err="1" smtClean="0"/>
              <a:t>ntp</a:t>
            </a:r>
            <a:r>
              <a:rPr lang="en-US" sz="1600" dirty="0" smtClean="0"/>
              <a:t>-</a:t>
            </a:r>
            <a:r>
              <a:rPr lang="en-US" sz="1600" dirty="0" err="1" smtClean="0"/>
              <a:t>template.html</a:t>
            </a:r>
            <a:endParaRPr lang="en-US" sz="1600" dirty="0" smtClean="0"/>
          </a:p>
          <a:p>
            <a:pPr marL="457200" lvl="1" indent="0">
              <a:buNone/>
            </a:pPr>
            <a:endParaRPr lang="en-US" sz="1600" dirty="0" smtClean="0"/>
          </a:p>
          <a:p>
            <a:pPr marL="0" indent="0">
              <a:buNone/>
            </a:pPr>
            <a:r>
              <a:rPr lang="en-US" sz="2000" dirty="0" smtClean="0"/>
              <a:t>Open NTP servers</a:t>
            </a:r>
          </a:p>
          <a:p>
            <a:pPr marL="457200" lvl="1" indent="0">
              <a:buNone/>
            </a:pPr>
            <a:r>
              <a:rPr lang="en-US" sz="1600" dirty="0" smtClean="0"/>
              <a:t>http://</a:t>
            </a:r>
            <a:r>
              <a:rPr lang="en-US" sz="1600" dirty="0" err="1" smtClean="0"/>
              <a:t>openntpproject.org</a:t>
            </a:r>
            <a:endParaRPr lang="en-US" sz="1600" dirty="0" smtClean="0"/>
          </a:p>
          <a:p>
            <a:pPr marL="457200" lvl="1" indent="0">
              <a:buNone/>
            </a:pPr>
            <a:endParaRPr lang="en-US" sz="1600" dirty="0" smtClean="0"/>
          </a:p>
          <a:p>
            <a:pPr marL="0" indent="0">
              <a:buNone/>
            </a:pPr>
            <a:r>
              <a:rPr lang="en-US" sz="2000" dirty="0" smtClean="0"/>
              <a:t>BCP 38</a:t>
            </a:r>
          </a:p>
          <a:p>
            <a:pPr marL="457200" lvl="1" indent="0">
              <a:buNone/>
            </a:pPr>
            <a:r>
              <a:rPr lang="en-US" sz="1600" dirty="0" smtClean="0"/>
              <a:t>http://bcp38.info</a:t>
            </a:r>
          </a:p>
          <a:p>
            <a:pPr marL="457200" lvl="1" indent="0">
              <a:buNone/>
            </a:pPr>
            <a:endParaRPr lang="en-US" sz="1600" dirty="0" smtClean="0"/>
          </a:p>
          <a:p>
            <a:pPr marL="0" indent="0">
              <a:buNone/>
            </a:pPr>
            <a:r>
              <a:rPr lang="en-US" sz="2000" dirty="0" smtClean="0"/>
              <a:t>BCP 38 tracking</a:t>
            </a:r>
          </a:p>
          <a:p>
            <a:pPr marL="457200" lvl="1" indent="0">
              <a:buNone/>
            </a:pPr>
            <a:r>
              <a:rPr lang="en-US" sz="1600" dirty="0" smtClean="0"/>
              <a:t>http://</a:t>
            </a:r>
            <a:r>
              <a:rPr lang="en-US" sz="1600" dirty="0" err="1" smtClean="0"/>
              <a:t>spoofer.cmand.org</a:t>
            </a:r>
            <a:r>
              <a:rPr lang="en-US" sz="1600" dirty="0" smtClean="0"/>
              <a:t>//</a:t>
            </a:r>
          </a:p>
          <a:p>
            <a:pPr marL="0" indent="0">
              <a:buNone/>
            </a:pPr>
            <a:endParaRPr lang="en-US" sz="2000" dirty="0"/>
          </a:p>
        </p:txBody>
      </p:sp>
    </p:spTree>
    <p:extLst>
      <p:ext uri="{BB962C8B-B14F-4D97-AF65-F5344CB8AC3E}">
        <p14:creationId xmlns:p14="http://schemas.microsoft.com/office/powerpoint/2010/main" val="29875837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3013" y="2833301"/>
            <a:ext cx="5093785" cy="3292861"/>
          </a:xfrm>
        </p:spPr>
        <p:txBody>
          <a:bodyPr/>
          <a:lstStyle/>
          <a:p>
            <a:pPr marL="0" indent="0">
              <a:buNone/>
            </a:pPr>
            <a:r>
              <a:rPr lang="en-US" dirty="0" smtClean="0"/>
              <a:t>Thanks!</a:t>
            </a:r>
            <a:endParaRPr lang="en-US" dirty="0"/>
          </a:p>
        </p:txBody>
      </p:sp>
    </p:spTree>
    <p:extLst>
      <p:ext uri="{BB962C8B-B14F-4D97-AF65-F5344CB8AC3E}">
        <p14:creationId xmlns:p14="http://schemas.microsoft.com/office/powerpoint/2010/main" val="38934458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669727" y="285750"/>
            <a:ext cx="7803431" cy="1490142"/>
          </a:xfrm>
        </p:spPr>
        <p:txBody>
          <a:bodyPr/>
          <a:lstStyle/>
          <a:p>
            <a:r>
              <a:rPr lang="en-US" dirty="0"/>
              <a:t>The E</a:t>
            </a:r>
            <a:r>
              <a:rPr lang="en-US" dirty="0" smtClean="0"/>
              <a:t>volution of Evil</a:t>
            </a:r>
            <a:endParaRPr lang="en-US" dirty="0"/>
          </a:p>
        </p:txBody>
      </p:sp>
      <p:sp>
        <p:nvSpPr>
          <p:cNvPr id="5122" name="Rectangle 2"/>
          <p:cNvSpPr>
            <a:spLocks noGrp="1" noChangeArrowheads="1"/>
          </p:cNvSpPr>
          <p:nvPr>
            <p:ph type="body" idx="1"/>
          </p:nvPr>
        </p:nvSpPr>
        <p:spPr>
          <a:xfrm>
            <a:off x="669727" y="1821657"/>
            <a:ext cx="7803431" cy="4419079"/>
          </a:xfrm>
        </p:spPr>
        <p:txBody>
          <a:bodyPr>
            <a:normAutofit/>
          </a:bodyPr>
          <a:lstStyle/>
          <a:p>
            <a:pPr marL="321457" indent="-321457">
              <a:buSzPct val="75000"/>
              <a:buFontTx/>
              <a:buChar char="•"/>
            </a:pPr>
            <a:r>
              <a:rPr lang="en-US" dirty="0" smtClean="0"/>
              <a:t>But </a:t>
            </a:r>
            <a:r>
              <a:rPr lang="en-US" dirty="0"/>
              <a:t>now </a:t>
            </a:r>
            <a:r>
              <a:rPr lang="en-US" dirty="0" smtClean="0"/>
              <a:t>you </a:t>
            </a:r>
            <a:r>
              <a:rPr lang="en-US" dirty="0"/>
              <a:t>co-opt the innocent </a:t>
            </a:r>
            <a:r>
              <a:rPr lang="en-US" dirty="0" smtClean="0"/>
              <a:t>into </a:t>
            </a:r>
            <a:r>
              <a:rPr lang="en-US" dirty="0"/>
              <a:t>the </a:t>
            </a:r>
            <a:r>
              <a:rPr lang="en-US" dirty="0" smtClean="0"/>
              <a:t>evil cause, </a:t>
            </a:r>
            <a:r>
              <a:rPr lang="en-US" dirty="0"/>
              <a:t>and use </a:t>
            </a:r>
            <a:r>
              <a:rPr lang="en-US" dirty="0" smtClean="0"/>
              <a:t>uncorrupted </a:t>
            </a:r>
            <a:r>
              <a:rPr lang="en-US" dirty="0"/>
              <a:t>servers to launch the </a:t>
            </a:r>
            <a:r>
              <a:rPr lang="en-US" dirty="0" smtClean="0"/>
              <a:t>attack</a:t>
            </a:r>
          </a:p>
          <a:p>
            <a:pPr marL="400050" lvl="1" indent="0">
              <a:buSzPct val="75000"/>
              <a:buNone/>
            </a:pPr>
            <a:r>
              <a:rPr lang="en-US" sz="2000" dirty="0"/>
              <a:t>w</a:t>
            </a:r>
            <a:r>
              <a:rPr lang="en-US" sz="2000" dirty="0" smtClean="0"/>
              <a:t>hich hides the attacker(s) and uses the normal operation of servers to cause damage </a:t>
            </a:r>
            <a:endParaRPr lang="en-US" sz="2000" dirty="0"/>
          </a:p>
        </p:txBody>
      </p:sp>
    </p:spTree>
    <p:extLst>
      <p:ext uri="{BB962C8B-B14F-4D97-AF65-F5344CB8AC3E}">
        <p14:creationId xmlns:p14="http://schemas.microsoft.com/office/powerpoint/2010/main" val="44996608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69727" y="285750"/>
            <a:ext cx="7803431" cy="1490142"/>
          </a:xfrm>
        </p:spPr>
        <p:txBody>
          <a:bodyPr/>
          <a:lstStyle/>
          <a:p>
            <a:r>
              <a:rPr lang="en-US" dirty="0" smtClean="0"/>
              <a:t>UDP is a Fine Protocol</a:t>
            </a:r>
            <a:endParaRPr lang="en-US" dirty="0"/>
          </a:p>
        </p:txBody>
      </p:sp>
      <p:sp>
        <p:nvSpPr>
          <p:cNvPr id="6146" name="Rectangle 2"/>
          <p:cNvSpPr>
            <a:spLocks noGrp="1" noChangeArrowheads="1"/>
          </p:cNvSpPr>
          <p:nvPr>
            <p:ph type="body" idx="1"/>
          </p:nvPr>
        </p:nvSpPr>
        <p:spPr>
          <a:xfrm>
            <a:off x="669727" y="1821657"/>
            <a:ext cx="7803431" cy="4419079"/>
          </a:xfrm>
        </p:spPr>
        <p:txBody>
          <a:bodyPr>
            <a:normAutofit fontScale="92500"/>
          </a:bodyPr>
          <a:lstStyle/>
          <a:p>
            <a:pPr marL="321457" indent="-321457">
              <a:buSzPct val="75000"/>
              <a:buFontTx/>
              <a:buChar char="•"/>
            </a:pPr>
            <a:r>
              <a:rPr lang="en-US" dirty="0"/>
              <a:t>UDP is used </a:t>
            </a:r>
            <a:r>
              <a:rPr lang="en-US" dirty="0" smtClean="0"/>
              <a:t>whenever </a:t>
            </a:r>
            <a:r>
              <a:rPr lang="en-US" dirty="0"/>
              <a:t>you want a fast and highly efficient short transaction protocol</a:t>
            </a:r>
          </a:p>
          <a:p>
            <a:pPr marL="321457" indent="-321457">
              <a:buSzPct val="75000"/>
              <a:buFontTx/>
              <a:buChar char="•"/>
            </a:pPr>
            <a:r>
              <a:rPr lang="en-US" dirty="0"/>
              <a:t>Send a query to a server ( one packet)</a:t>
            </a:r>
          </a:p>
          <a:p>
            <a:pPr marL="321457" indent="-321457">
              <a:buSzPct val="75000"/>
              <a:buFontTx/>
              <a:buChar char="•"/>
            </a:pPr>
            <a:r>
              <a:rPr lang="en-US" dirty="0"/>
              <a:t>And the server sends an answer </a:t>
            </a:r>
            <a:r>
              <a:rPr lang="en-US" dirty="0" smtClean="0"/>
              <a:t>(one </a:t>
            </a:r>
            <a:r>
              <a:rPr lang="en-US" dirty="0"/>
              <a:t>packet)</a:t>
            </a:r>
          </a:p>
          <a:p>
            <a:pPr marL="321457" indent="-321457">
              <a:buSzPct val="75000"/>
              <a:buFontTx/>
              <a:buChar char="•"/>
            </a:pPr>
            <a:r>
              <a:rPr lang="en-US" dirty="0" smtClean="0"/>
              <a:t>UDP works </a:t>
            </a:r>
            <a:r>
              <a:rPr lang="en-US" dirty="0"/>
              <a:t>best when the question and the answer are small (&lt;512 bytes), but can work on larger </a:t>
            </a:r>
            <a:r>
              <a:rPr lang="en-US" dirty="0" smtClean="0"/>
              <a:t>transactions*</a:t>
            </a:r>
          </a:p>
          <a:p>
            <a:pPr marL="321457" indent="-321457">
              <a:buSzPct val="75000"/>
              <a:buFontTx/>
              <a:buChar char="•"/>
            </a:pPr>
            <a:r>
              <a:rPr lang="en-US" dirty="0" smtClean="0"/>
              <a:t>Although it’s not as reliable as TCP</a:t>
            </a:r>
            <a:endParaRPr lang="en-US" dirty="0"/>
          </a:p>
        </p:txBody>
      </p:sp>
      <p:sp>
        <p:nvSpPr>
          <p:cNvPr id="2" name="TextBox 1"/>
          <p:cNvSpPr txBox="1"/>
          <p:nvPr/>
        </p:nvSpPr>
        <p:spPr>
          <a:xfrm>
            <a:off x="2119790" y="6108191"/>
            <a:ext cx="8694452" cy="707886"/>
          </a:xfrm>
          <a:prstGeom prst="rect">
            <a:avLst/>
          </a:prstGeom>
          <a:noFill/>
        </p:spPr>
        <p:txBody>
          <a:bodyPr wrap="square" rtlCol="0">
            <a:spAutoFit/>
          </a:bodyPr>
          <a:lstStyle/>
          <a:p>
            <a:r>
              <a:rPr lang="en-US" sz="800" dirty="0" smtClean="0"/>
              <a:t>The fine print </a:t>
            </a:r>
            <a:r>
              <a:rPr lang="en-US" sz="800" dirty="0"/>
              <a:t> </a:t>
            </a:r>
            <a:r>
              <a:rPr lang="en-US" sz="800" dirty="0" smtClean="0"/>
              <a:t>(yes, you‘ll need to magnify this to read it!)</a:t>
            </a:r>
          </a:p>
          <a:p>
            <a:r>
              <a:rPr lang="en-US" sz="800" dirty="0"/>
              <a:t>S</a:t>
            </a:r>
            <a:r>
              <a:rPr lang="en-US" sz="800" dirty="0" smtClean="0"/>
              <a:t>ome UDP applications use multiple UDP packets for large answers (e.g. NTP). Some rely of IP level fragmentation (e.g. DNS with EDNS0)</a:t>
            </a:r>
          </a:p>
          <a:p>
            <a:r>
              <a:rPr lang="en-US" sz="800" dirty="0" smtClean="0"/>
              <a:t>The problem with relying on fragmentation is firewall filtering and NATs (the trailing frags have no transport level header to assist in locating the NAT binding , as fragmentation is an IP level function)</a:t>
            </a:r>
          </a:p>
          <a:p>
            <a:r>
              <a:rPr lang="en-US" sz="800" dirty="0" smtClean="0"/>
              <a:t>And the problem with multiple UDP packets is that the onus for reliable reassembly is pushed into the application, which may not necessarily do this well!, And the sender tends to barf large packet trains with no flow control, which can be bad as well</a:t>
            </a:r>
            <a:endParaRPr lang="en-US" sz="800" dirty="0"/>
          </a:p>
        </p:txBody>
      </p:sp>
      <p:sp>
        <p:nvSpPr>
          <p:cNvPr id="3" name="TextBox 2"/>
          <p:cNvSpPr txBox="1"/>
          <p:nvPr/>
        </p:nvSpPr>
        <p:spPr>
          <a:xfrm>
            <a:off x="1957284" y="6054341"/>
            <a:ext cx="299631"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547968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69727" y="285750"/>
            <a:ext cx="7803431" cy="1490142"/>
          </a:xfrm>
        </p:spPr>
        <p:txBody>
          <a:bodyPr>
            <a:normAutofit/>
          </a:bodyPr>
          <a:lstStyle/>
          <a:p>
            <a:pPr defTabSz="340433"/>
            <a:r>
              <a:rPr lang="en-US" sz="4600" dirty="0" smtClean="0"/>
              <a:t>UDP Mutation </a:t>
            </a:r>
            <a:endParaRPr lang="en-US" dirty="0"/>
          </a:p>
        </p:txBody>
      </p:sp>
      <p:sp>
        <p:nvSpPr>
          <p:cNvPr id="7170" name="Rectangle 2"/>
          <p:cNvSpPr>
            <a:spLocks noGrp="1" noChangeArrowheads="1"/>
          </p:cNvSpPr>
          <p:nvPr>
            <p:ph type="body" idx="1"/>
          </p:nvPr>
        </p:nvSpPr>
        <p:spPr>
          <a:xfrm>
            <a:off x="669727" y="1927697"/>
            <a:ext cx="7804547" cy="4420195"/>
          </a:xfrm>
        </p:spPr>
        <p:txBody>
          <a:bodyPr>
            <a:normAutofit/>
          </a:bodyPr>
          <a:lstStyle/>
          <a:p>
            <a:pPr marL="321457" indent="-321457">
              <a:buSzPct val="75000"/>
              <a:buFontTx/>
              <a:buChar char="•"/>
            </a:pPr>
            <a:r>
              <a:rPr lang="en-US" dirty="0"/>
              <a:t>Unlike </a:t>
            </a:r>
            <a:r>
              <a:rPr lang="en-US" dirty="0" smtClean="0"/>
              <a:t>TCP there is no handshake between the two parties</a:t>
            </a:r>
            <a:endParaRPr lang="en-US" dirty="0"/>
          </a:p>
          <a:p>
            <a:pPr marL="721507" lvl="1" indent="-321457">
              <a:buSzPct val="75000"/>
              <a:buFontTx/>
              <a:buChar char="•"/>
            </a:pPr>
            <a:r>
              <a:rPr lang="en-US" dirty="0"/>
              <a:t>S</a:t>
            </a:r>
            <a:r>
              <a:rPr lang="en-US" dirty="0" smtClean="0"/>
              <a:t>end </a:t>
            </a:r>
            <a:r>
              <a:rPr lang="en-US" dirty="0"/>
              <a:t>the server a UDP </a:t>
            </a:r>
            <a:r>
              <a:rPr lang="en-US" dirty="0" smtClean="0"/>
              <a:t>packet</a:t>
            </a:r>
          </a:p>
          <a:p>
            <a:pPr marL="721507" lvl="1" indent="-321457">
              <a:buSzPct val="75000"/>
              <a:buFontTx/>
              <a:buChar char="•"/>
            </a:pPr>
            <a:r>
              <a:rPr lang="en-US" dirty="0" smtClean="0"/>
              <a:t>The server flips the source and destination IP addresses and responds with a UDP packet</a:t>
            </a:r>
          </a:p>
          <a:p>
            <a:pPr marL="721507" lvl="1" indent="-321457">
              <a:buSzPct val="75000"/>
              <a:buFontTx/>
              <a:buChar char="•"/>
            </a:pPr>
            <a:r>
              <a:rPr lang="en-US" dirty="0" smtClean="0"/>
              <a:t>The server never checks the authenticity of the source address</a:t>
            </a:r>
          </a:p>
          <a:p>
            <a:pPr marL="321457" indent="-321457">
              <a:buSzPct val="75000"/>
              <a:buFontTx/>
              <a:buChar char="•"/>
            </a:pPr>
            <a:r>
              <a:rPr lang="en-US" dirty="0"/>
              <a:t>T</a:t>
            </a:r>
            <a:r>
              <a:rPr lang="en-US" dirty="0" smtClean="0"/>
              <a:t>his allows a simple reflection attack</a:t>
            </a:r>
            <a:endParaRPr lang="en-US" dirty="0"/>
          </a:p>
        </p:txBody>
      </p:sp>
    </p:spTree>
    <p:extLst>
      <p:ext uri="{BB962C8B-B14F-4D97-AF65-F5344CB8AC3E}">
        <p14:creationId xmlns:p14="http://schemas.microsoft.com/office/powerpoint/2010/main" val="89218648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UDP Reflection Attack</a:t>
            </a:r>
            <a:endParaRPr lang="en-US" dirty="0"/>
          </a:p>
        </p:txBody>
      </p:sp>
      <p:sp>
        <p:nvSpPr>
          <p:cNvPr id="5" name="Freeform 4"/>
          <p:cNvSpPr/>
          <p:nvPr/>
        </p:nvSpPr>
        <p:spPr>
          <a:xfrm>
            <a:off x="1181459" y="3357011"/>
            <a:ext cx="720040" cy="1329117"/>
          </a:xfrm>
          <a:custGeom>
            <a:avLst/>
            <a:gdLst>
              <a:gd name="connsiteX0" fmla="*/ 531656 w 720040"/>
              <a:gd name="connsiteY0" fmla="*/ 0 h 1329117"/>
              <a:gd name="connsiteX1" fmla="*/ 147682 w 720040"/>
              <a:gd name="connsiteY1" fmla="*/ 118136 h 1329117"/>
              <a:gd name="connsiteX2" fmla="*/ 383974 w 720040"/>
              <a:gd name="connsiteY2" fmla="*/ 315028 h 1329117"/>
              <a:gd name="connsiteX3" fmla="*/ 708875 w 720040"/>
              <a:gd name="connsiteY3" fmla="*/ 206737 h 1329117"/>
              <a:gd name="connsiteX4" fmla="*/ 649802 w 720040"/>
              <a:gd name="connsiteY4" fmla="*/ 108291 h 1329117"/>
              <a:gd name="connsiteX5" fmla="*/ 699030 w 720040"/>
              <a:gd name="connsiteY5" fmla="*/ 226426 h 1329117"/>
              <a:gd name="connsiteX6" fmla="*/ 383974 w 720040"/>
              <a:gd name="connsiteY6" fmla="*/ 354406 h 1329117"/>
              <a:gd name="connsiteX7" fmla="*/ 413511 w 720040"/>
              <a:gd name="connsiteY7" fmla="*/ 984461 h 1329117"/>
              <a:gd name="connsiteX8" fmla="*/ 157528 w 720040"/>
              <a:gd name="connsiteY8" fmla="*/ 1329022 h 1329117"/>
              <a:gd name="connsiteX9" fmla="*/ 443047 w 720040"/>
              <a:gd name="connsiteY9" fmla="*/ 954927 h 1329117"/>
              <a:gd name="connsiteX10" fmla="*/ 649802 w 720040"/>
              <a:gd name="connsiteY10" fmla="*/ 1240421 h 1329117"/>
              <a:gd name="connsiteX11" fmla="*/ 443047 w 720040"/>
              <a:gd name="connsiteY11" fmla="*/ 954927 h 1329117"/>
              <a:gd name="connsiteX12" fmla="*/ 374129 w 720040"/>
              <a:gd name="connsiteY12" fmla="*/ 551298 h 1329117"/>
              <a:gd name="connsiteX13" fmla="*/ 630111 w 720040"/>
              <a:gd name="connsiteY13" fmla="*/ 482386 h 1329117"/>
              <a:gd name="connsiteX14" fmla="*/ 324901 w 720040"/>
              <a:gd name="connsiteY14" fmla="*/ 521765 h 1329117"/>
              <a:gd name="connsiteX15" fmla="*/ 236292 w 720040"/>
              <a:gd name="connsiteY15" fmla="*/ 718657 h 1329117"/>
              <a:gd name="connsiteX16" fmla="*/ 49227 w 720040"/>
              <a:gd name="connsiteY16" fmla="*/ 383940 h 1329117"/>
              <a:gd name="connsiteX17" fmla="*/ 0 w 720040"/>
              <a:gd name="connsiteY17" fmla="*/ 433163 h 132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0040" h="1329117">
                <a:moveTo>
                  <a:pt x="531656" y="0"/>
                </a:moveTo>
                <a:cubicBezTo>
                  <a:pt x="351976" y="32815"/>
                  <a:pt x="172296" y="65631"/>
                  <a:pt x="147682" y="118136"/>
                </a:cubicBezTo>
                <a:cubicBezTo>
                  <a:pt x="123068" y="170641"/>
                  <a:pt x="290442" y="300261"/>
                  <a:pt x="383974" y="315028"/>
                </a:cubicBezTo>
                <a:cubicBezTo>
                  <a:pt x="477506" y="329795"/>
                  <a:pt x="664570" y="241193"/>
                  <a:pt x="708875" y="206737"/>
                </a:cubicBezTo>
                <a:cubicBezTo>
                  <a:pt x="753180" y="172281"/>
                  <a:pt x="651443" y="105010"/>
                  <a:pt x="649802" y="108291"/>
                </a:cubicBezTo>
                <a:cubicBezTo>
                  <a:pt x="648161" y="111573"/>
                  <a:pt x="743335" y="185407"/>
                  <a:pt x="699030" y="226426"/>
                </a:cubicBezTo>
                <a:cubicBezTo>
                  <a:pt x="654725" y="267445"/>
                  <a:pt x="431560" y="228067"/>
                  <a:pt x="383974" y="354406"/>
                </a:cubicBezTo>
                <a:cubicBezTo>
                  <a:pt x="336387" y="480745"/>
                  <a:pt x="451252" y="822025"/>
                  <a:pt x="413511" y="984461"/>
                </a:cubicBezTo>
                <a:cubicBezTo>
                  <a:pt x="375770" y="1146897"/>
                  <a:pt x="152605" y="1333944"/>
                  <a:pt x="157528" y="1329022"/>
                </a:cubicBezTo>
                <a:cubicBezTo>
                  <a:pt x="162451" y="1324100"/>
                  <a:pt x="361001" y="969694"/>
                  <a:pt x="443047" y="954927"/>
                </a:cubicBezTo>
                <a:cubicBezTo>
                  <a:pt x="525093" y="940160"/>
                  <a:pt x="649802" y="1240421"/>
                  <a:pt x="649802" y="1240421"/>
                </a:cubicBezTo>
                <a:cubicBezTo>
                  <a:pt x="649802" y="1240421"/>
                  <a:pt x="488992" y="1069781"/>
                  <a:pt x="443047" y="954927"/>
                </a:cubicBezTo>
                <a:cubicBezTo>
                  <a:pt x="397102" y="840073"/>
                  <a:pt x="342952" y="630055"/>
                  <a:pt x="374129" y="551298"/>
                </a:cubicBezTo>
                <a:cubicBezTo>
                  <a:pt x="405306" y="472541"/>
                  <a:pt x="638316" y="487308"/>
                  <a:pt x="630111" y="482386"/>
                </a:cubicBezTo>
                <a:cubicBezTo>
                  <a:pt x="621906" y="477464"/>
                  <a:pt x="390537" y="482387"/>
                  <a:pt x="324901" y="521765"/>
                </a:cubicBezTo>
                <a:cubicBezTo>
                  <a:pt x="259265" y="561143"/>
                  <a:pt x="282238" y="741628"/>
                  <a:pt x="236292" y="718657"/>
                </a:cubicBezTo>
                <a:cubicBezTo>
                  <a:pt x="190346" y="695686"/>
                  <a:pt x="88609" y="431522"/>
                  <a:pt x="49227" y="383940"/>
                </a:cubicBezTo>
                <a:cubicBezTo>
                  <a:pt x="9845" y="336358"/>
                  <a:pt x="4922" y="384760"/>
                  <a:pt x="0" y="43316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1308606" y="3166545"/>
            <a:ext cx="138681" cy="200311"/>
          </a:xfrm>
          <a:custGeom>
            <a:avLst/>
            <a:gdLst>
              <a:gd name="connsiteX0" fmla="*/ 59917 w 138681"/>
              <a:gd name="connsiteY0" fmla="*/ 200311 h 200311"/>
              <a:gd name="connsiteX1" fmla="*/ 844 w 138681"/>
              <a:gd name="connsiteY1" fmla="*/ 3419 h 200311"/>
              <a:gd name="connsiteX2" fmla="*/ 99299 w 138681"/>
              <a:gd name="connsiteY2" fmla="*/ 82176 h 200311"/>
              <a:gd name="connsiteX3" fmla="*/ 138681 w 138681"/>
              <a:gd name="connsiteY3" fmla="*/ 170777 h 200311"/>
            </a:gdLst>
            <a:ahLst/>
            <a:cxnLst>
              <a:cxn ang="0">
                <a:pos x="connsiteX0" y="connsiteY0"/>
              </a:cxn>
              <a:cxn ang="0">
                <a:pos x="connsiteX1" y="connsiteY1"/>
              </a:cxn>
              <a:cxn ang="0">
                <a:pos x="connsiteX2" y="connsiteY2"/>
              </a:cxn>
              <a:cxn ang="0">
                <a:pos x="connsiteX3" y="connsiteY3"/>
              </a:cxn>
            </a:cxnLst>
            <a:rect l="l" t="t" r="r" b="b"/>
            <a:pathLst>
              <a:path w="138681" h="200311">
                <a:moveTo>
                  <a:pt x="59917" y="200311"/>
                </a:moveTo>
                <a:cubicBezTo>
                  <a:pt x="27098" y="111709"/>
                  <a:pt x="-5720" y="23108"/>
                  <a:pt x="844" y="3419"/>
                </a:cubicBezTo>
                <a:cubicBezTo>
                  <a:pt x="7408" y="-16270"/>
                  <a:pt x="76326" y="54283"/>
                  <a:pt x="99299" y="82176"/>
                </a:cubicBezTo>
                <a:cubicBezTo>
                  <a:pt x="122272" y="110069"/>
                  <a:pt x="138681" y="170777"/>
                  <a:pt x="138681" y="17077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1782034" y="3138486"/>
            <a:ext cx="152076" cy="267748"/>
          </a:xfrm>
          <a:custGeom>
            <a:avLst/>
            <a:gdLst>
              <a:gd name="connsiteX0" fmla="*/ 0 w 152076"/>
              <a:gd name="connsiteY0" fmla="*/ 198836 h 267748"/>
              <a:gd name="connsiteX1" fmla="*/ 137837 w 152076"/>
              <a:gd name="connsiteY1" fmla="*/ 110235 h 267748"/>
              <a:gd name="connsiteX2" fmla="*/ 147682 w 152076"/>
              <a:gd name="connsiteY2" fmla="*/ 1944 h 267748"/>
              <a:gd name="connsiteX3" fmla="*/ 137837 w 152076"/>
              <a:gd name="connsiteY3" fmla="*/ 208681 h 267748"/>
              <a:gd name="connsiteX4" fmla="*/ 78764 w 152076"/>
              <a:gd name="connsiteY4" fmla="*/ 267748 h 267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76" h="267748">
                <a:moveTo>
                  <a:pt x="0" y="198836"/>
                </a:moveTo>
                <a:cubicBezTo>
                  <a:pt x="56611" y="170943"/>
                  <a:pt x="113223" y="143050"/>
                  <a:pt x="137837" y="110235"/>
                </a:cubicBezTo>
                <a:cubicBezTo>
                  <a:pt x="162451" y="77420"/>
                  <a:pt x="147682" y="-14464"/>
                  <a:pt x="147682" y="1944"/>
                </a:cubicBezTo>
                <a:cubicBezTo>
                  <a:pt x="147682" y="18352"/>
                  <a:pt x="149323" y="164380"/>
                  <a:pt x="137837" y="208681"/>
                </a:cubicBezTo>
                <a:cubicBezTo>
                  <a:pt x="126351" y="252982"/>
                  <a:pt x="78764" y="267748"/>
                  <a:pt x="78764" y="26774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3042280" y="1981865"/>
            <a:ext cx="1860775" cy="776260"/>
          </a:xfrm>
          <a:custGeom>
            <a:avLst/>
            <a:gdLst>
              <a:gd name="connsiteX0" fmla="*/ 59050 w 1860775"/>
              <a:gd name="connsiteY0" fmla="*/ 282395 h 776260"/>
              <a:gd name="connsiteX1" fmla="*/ 78741 w 1860775"/>
              <a:gd name="connsiteY1" fmla="*/ 745091 h 776260"/>
              <a:gd name="connsiteX2" fmla="*/ 826998 w 1860775"/>
              <a:gd name="connsiteY2" fmla="*/ 735247 h 776260"/>
              <a:gd name="connsiteX3" fmla="*/ 1407882 w 1860775"/>
              <a:gd name="connsiteY3" fmla="*/ 725402 h 776260"/>
              <a:gd name="connsiteX4" fmla="*/ 1506337 w 1860775"/>
              <a:gd name="connsiteY4" fmla="*/ 341462 h 776260"/>
              <a:gd name="connsiteX5" fmla="*/ 1348809 w 1860775"/>
              <a:gd name="connsiteY5" fmla="*/ 331618 h 776260"/>
              <a:gd name="connsiteX6" fmla="*/ 127968 w 1860775"/>
              <a:gd name="connsiteY6" fmla="*/ 331618 h 776260"/>
              <a:gd name="connsiteX7" fmla="*/ 127968 w 1860775"/>
              <a:gd name="connsiteY7" fmla="*/ 292239 h 776260"/>
              <a:gd name="connsiteX8" fmla="*/ 620243 w 1860775"/>
              <a:gd name="connsiteY8" fmla="*/ 26435 h 776260"/>
              <a:gd name="connsiteX9" fmla="*/ 1782011 w 1860775"/>
              <a:gd name="connsiteY9" fmla="*/ 36280 h 776260"/>
              <a:gd name="connsiteX10" fmla="*/ 1624483 w 1860775"/>
              <a:gd name="connsiteY10" fmla="*/ 262706 h 776260"/>
              <a:gd name="connsiteX11" fmla="*/ 1545719 w 1860775"/>
              <a:gd name="connsiteY11" fmla="*/ 302084 h 776260"/>
              <a:gd name="connsiteX12" fmla="*/ 1506337 w 1860775"/>
              <a:gd name="connsiteY12" fmla="*/ 705713 h 776260"/>
              <a:gd name="connsiteX13" fmla="*/ 1575255 w 1860775"/>
              <a:gd name="connsiteY13" fmla="*/ 666335 h 776260"/>
              <a:gd name="connsiteX14" fmla="*/ 1841084 w 1860775"/>
              <a:gd name="connsiteY14" fmla="*/ 380841 h 776260"/>
              <a:gd name="connsiteX15" fmla="*/ 1841084 w 1860775"/>
              <a:gd name="connsiteY15" fmla="*/ 351307 h 776260"/>
              <a:gd name="connsiteX16" fmla="*/ 1841084 w 1860775"/>
              <a:gd name="connsiteY16" fmla="*/ 144570 h 77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0775" h="776260">
                <a:moveTo>
                  <a:pt x="59050" y="282395"/>
                </a:moveTo>
                <a:cubicBezTo>
                  <a:pt x="4900" y="476005"/>
                  <a:pt x="-49250" y="669616"/>
                  <a:pt x="78741" y="745091"/>
                </a:cubicBezTo>
                <a:cubicBezTo>
                  <a:pt x="206732" y="820566"/>
                  <a:pt x="826998" y="735247"/>
                  <a:pt x="826998" y="735247"/>
                </a:cubicBezTo>
                <a:cubicBezTo>
                  <a:pt x="1048522" y="731966"/>
                  <a:pt x="1294659" y="791033"/>
                  <a:pt x="1407882" y="725402"/>
                </a:cubicBezTo>
                <a:cubicBezTo>
                  <a:pt x="1521105" y="659771"/>
                  <a:pt x="1516182" y="407093"/>
                  <a:pt x="1506337" y="341462"/>
                </a:cubicBezTo>
                <a:cubicBezTo>
                  <a:pt x="1496492" y="275831"/>
                  <a:pt x="1348809" y="331618"/>
                  <a:pt x="1348809" y="331618"/>
                </a:cubicBezTo>
                <a:lnTo>
                  <a:pt x="127968" y="331618"/>
                </a:lnTo>
                <a:cubicBezTo>
                  <a:pt x="-75505" y="325055"/>
                  <a:pt x="45922" y="343103"/>
                  <a:pt x="127968" y="292239"/>
                </a:cubicBezTo>
                <a:cubicBezTo>
                  <a:pt x="210014" y="241375"/>
                  <a:pt x="344569" y="69095"/>
                  <a:pt x="620243" y="26435"/>
                </a:cubicBezTo>
                <a:cubicBezTo>
                  <a:pt x="895917" y="-16225"/>
                  <a:pt x="1614638" y="-3098"/>
                  <a:pt x="1782011" y="36280"/>
                </a:cubicBezTo>
                <a:cubicBezTo>
                  <a:pt x="1949384" y="75658"/>
                  <a:pt x="1663865" y="218405"/>
                  <a:pt x="1624483" y="262706"/>
                </a:cubicBezTo>
                <a:cubicBezTo>
                  <a:pt x="1585101" y="307007"/>
                  <a:pt x="1565410" y="228250"/>
                  <a:pt x="1545719" y="302084"/>
                </a:cubicBezTo>
                <a:cubicBezTo>
                  <a:pt x="1526028" y="375918"/>
                  <a:pt x="1501414" y="645005"/>
                  <a:pt x="1506337" y="705713"/>
                </a:cubicBezTo>
                <a:cubicBezTo>
                  <a:pt x="1511260" y="766421"/>
                  <a:pt x="1519464" y="720480"/>
                  <a:pt x="1575255" y="666335"/>
                </a:cubicBezTo>
                <a:cubicBezTo>
                  <a:pt x="1631046" y="612190"/>
                  <a:pt x="1796779" y="433346"/>
                  <a:pt x="1841084" y="380841"/>
                </a:cubicBezTo>
                <a:cubicBezTo>
                  <a:pt x="1885389" y="328336"/>
                  <a:pt x="1841084" y="351307"/>
                  <a:pt x="1841084" y="351307"/>
                </a:cubicBezTo>
                <a:lnTo>
                  <a:pt x="1841084" y="144570"/>
                </a:lnTo>
              </a:path>
            </a:pathLst>
          </a:cu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3163812" y="2525736"/>
            <a:ext cx="132614" cy="113883"/>
          </a:xfrm>
          <a:custGeom>
            <a:avLst/>
            <a:gdLst>
              <a:gd name="connsiteX0" fmla="*/ 26127 w 132614"/>
              <a:gd name="connsiteY0" fmla="*/ 4328 h 113883"/>
              <a:gd name="connsiteX1" fmla="*/ 6436 w 132614"/>
              <a:gd name="connsiteY1" fmla="*/ 102774 h 113883"/>
              <a:gd name="connsiteX2" fmla="*/ 124582 w 132614"/>
              <a:gd name="connsiteY2" fmla="*/ 102774 h 113883"/>
              <a:gd name="connsiteX3" fmla="*/ 114737 w 132614"/>
              <a:gd name="connsiteY3" fmla="*/ 24017 h 113883"/>
              <a:gd name="connsiteX4" fmla="*/ 26127 w 132614"/>
              <a:gd name="connsiteY4" fmla="*/ 4328 h 113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14" h="113883">
                <a:moveTo>
                  <a:pt x="26127" y="4328"/>
                </a:moveTo>
                <a:cubicBezTo>
                  <a:pt x="8077" y="17454"/>
                  <a:pt x="-9973" y="86366"/>
                  <a:pt x="6436" y="102774"/>
                </a:cubicBezTo>
                <a:cubicBezTo>
                  <a:pt x="22845" y="119182"/>
                  <a:pt x="106532" y="115900"/>
                  <a:pt x="124582" y="102774"/>
                </a:cubicBezTo>
                <a:cubicBezTo>
                  <a:pt x="142632" y="89648"/>
                  <a:pt x="126223" y="37143"/>
                  <a:pt x="114737" y="24017"/>
                </a:cubicBezTo>
                <a:cubicBezTo>
                  <a:pt x="103251" y="10891"/>
                  <a:pt x="44177" y="-8798"/>
                  <a:pt x="26127" y="4328"/>
                </a:cubicBezTo>
                <a:close/>
              </a:path>
            </a:pathLst>
          </a:cu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3335902" y="2550151"/>
            <a:ext cx="132614" cy="113883"/>
          </a:xfrm>
          <a:custGeom>
            <a:avLst/>
            <a:gdLst>
              <a:gd name="connsiteX0" fmla="*/ 26127 w 132614"/>
              <a:gd name="connsiteY0" fmla="*/ 4328 h 113883"/>
              <a:gd name="connsiteX1" fmla="*/ 6436 w 132614"/>
              <a:gd name="connsiteY1" fmla="*/ 102774 h 113883"/>
              <a:gd name="connsiteX2" fmla="*/ 124582 w 132614"/>
              <a:gd name="connsiteY2" fmla="*/ 102774 h 113883"/>
              <a:gd name="connsiteX3" fmla="*/ 114737 w 132614"/>
              <a:gd name="connsiteY3" fmla="*/ 24017 h 113883"/>
              <a:gd name="connsiteX4" fmla="*/ 26127 w 132614"/>
              <a:gd name="connsiteY4" fmla="*/ 4328 h 113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14" h="113883">
                <a:moveTo>
                  <a:pt x="26127" y="4328"/>
                </a:moveTo>
                <a:cubicBezTo>
                  <a:pt x="8077" y="17454"/>
                  <a:pt x="-9973" y="86366"/>
                  <a:pt x="6436" y="102774"/>
                </a:cubicBezTo>
                <a:cubicBezTo>
                  <a:pt x="22845" y="119182"/>
                  <a:pt x="106532" y="115900"/>
                  <a:pt x="124582" y="102774"/>
                </a:cubicBezTo>
                <a:cubicBezTo>
                  <a:pt x="142632" y="89648"/>
                  <a:pt x="126223" y="37143"/>
                  <a:pt x="114737" y="24017"/>
                </a:cubicBezTo>
                <a:cubicBezTo>
                  <a:pt x="103251" y="10891"/>
                  <a:pt x="44177" y="-8798"/>
                  <a:pt x="26127" y="4328"/>
                </a:cubicBezTo>
                <a:close/>
              </a:path>
            </a:pathLst>
          </a:cu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3513112" y="2559996"/>
            <a:ext cx="132614" cy="113883"/>
          </a:xfrm>
          <a:custGeom>
            <a:avLst/>
            <a:gdLst>
              <a:gd name="connsiteX0" fmla="*/ 26127 w 132614"/>
              <a:gd name="connsiteY0" fmla="*/ 4328 h 113883"/>
              <a:gd name="connsiteX1" fmla="*/ 6436 w 132614"/>
              <a:gd name="connsiteY1" fmla="*/ 102774 h 113883"/>
              <a:gd name="connsiteX2" fmla="*/ 124582 w 132614"/>
              <a:gd name="connsiteY2" fmla="*/ 102774 h 113883"/>
              <a:gd name="connsiteX3" fmla="*/ 114737 w 132614"/>
              <a:gd name="connsiteY3" fmla="*/ 24017 h 113883"/>
              <a:gd name="connsiteX4" fmla="*/ 26127 w 132614"/>
              <a:gd name="connsiteY4" fmla="*/ 4328 h 113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614" h="113883">
                <a:moveTo>
                  <a:pt x="26127" y="4328"/>
                </a:moveTo>
                <a:cubicBezTo>
                  <a:pt x="8077" y="17454"/>
                  <a:pt x="-9973" y="86366"/>
                  <a:pt x="6436" y="102774"/>
                </a:cubicBezTo>
                <a:cubicBezTo>
                  <a:pt x="22845" y="119182"/>
                  <a:pt x="106532" y="115900"/>
                  <a:pt x="124582" y="102774"/>
                </a:cubicBezTo>
                <a:cubicBezTo>
                  <a:pt x="142632" y="89648"/>
                  <a:pt x="126223" y="37143"/>
                  <a:pt x="114737" y="24017"/>
                </a:cubicBezTo>
                <a:cubicBezTo>
                  <a:pt x="103251" y="10891"/>
                  <a:pt x="44177" y="-8798"/>
                  <a:pt x="26127" y="4328"/>
                </a:cubicBezTo>
                <a:close/>
              </a:path>
            </a:pathLst>
          </a:custGeom>
          <a:solidFill>
            <a:srgbClr val="25FF2A"/>
          </a:solidFill>
          <a:ln>
            <a:solidFill>
              <a:srgbClr val="25FF2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6321462" y="3385070"/>
            <a:ext cx="720040" cy="1329117"/>
          </a:xfrm>
          <a:custGeom>
            <a:avLst/>
            <a:gdLst>
              <a:gd name="connsiteX0" fmla="*/ 531656 w 720040"/>
              <a:gd name="connsiteY0" fmla="*/ 0 h 1329117"/>
              <a:gd name="connsiteX1" fmla="*/ 147682 w 720040"/>
              <a:gd name="connsiteY1" fmla="*/ 118136 h 1329117"/>
              <a:gd name="connsiteX2" fmla="*/ 383974 w 720040"/>
              <a:gd name="connsiteY2" fmla="*/ 315028 h 1329117"/>
              <a:gd name="connsiteX3" fmla="*/ 708875 w 720040"/>
              <a:gd name="connsiteY3" fmla="*/ 206737 h 1329117"/>
              <a:gd name="connsiteX4" fmla="*/ 649802 w 720040"/>
              <a:gd name="connsiteY4" fmla="*/ 108291 h 1329117"/>
              <a:gd name="connsiteX5" fmla="*/ 699030 w 720040"/>
              <a:gd name="connsiteY5" fmla="*/ 226426 h 1329117"/>
              <a:gd name="connsiteX6" fmla="*/ 383974 w 720040"/>
              <a:gd name="connsiteY6" fmla="*/ 354406 h 1329117"/>
              <a:gd name="connsiteX7" fmla="*/ 413511 w 720040"/>
              <a:gd name="connsiteY7" fmla="*/ 984461 h 1329117"/>
              <a:gd name="connsiteX8" fmla="*/ 157528 w 720040"/>
              <a:gd name="connsiteY8" fmla="*/ 1329022 h 1329117"/>
              <a:gd name="connsiteX9" fmla="*/ 443047 w 720040"/>
              <a:gd name="connsiteY9" fmla="*/ 954927 h 1329117"/>
              <a:gd name="connsiteX10" fmla="*/ 649802 w 720040"/>
              <a:gd name="connsiteY10" fmla="*/ 1240421 h 1329117"/>
              <a:gd name="connsiteX11" fmla="*/ 443047 w 720040"/>
              <a:gd name="connsiteY11" fmla="*/ 954927 h 1329117"/>
              <a:gd name="connsiteX12" fmla="*/ 374129 w 720040"/>
              <a:gd name="connsiteY12" fmla="*/ 551298 h 1329117"/>
              <a:gd name="connsiteX13" fmla="*/ 630111 w 720040"/>
              <a:gd name="connsiteY13" fmla="*/ 482386 h 1329117"/>
              <a:gd name="connsiteX14" fmla="*/ 324901 w 720040"/>
              <a:gd name="connsiteY14" fmla="*/ 521765 h 1329117"/>
              <a:gd name="connsiteX15" fmla="*/ 236292 w 720040"/>
              <a:gd name="connsiteY15" fmla="*/ 718657 h 1329117"/>
              <a:gd name="connsiteX16" fmla="*/ 49227 w 720040"/>
              <a:gd name="connsiteY16" fmla="*/ 383940 h 1329117"/>
              <a:gd name="connsiteX17" fmla="*/ 0 w 720040"/>
              <a:gd name="connsiteY17" fmla="*/ 433163 h 132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0040" h="1329117">
                <a:moveTo>
                  <a:pt x="531656" y="0"/>
                </a:moveTo>
                <a:cubicBezTo>
                  <a:pt x="351976" y="32815"/>
                  <a:pt x="172296" y="65631"/>
                  <a:pt x="147682" y="118136"/>
                </a:cubicBezTo>
                <a:cubicBezTo>
                  <a:pt x="123068" y="170641"/>
                  <a:pt x="290442" y="300261"/>
                  <a:pt x="383974" y="315028"/>
                </a:cubicBezTo>
                <a:cubicBezTo>
                  <a:pt x="477506" y="329795"/>
                  <a:pt x="664570" y="241193"/>
                  <a:pt x="708875" y="206737"/>
                </a:cubicBezTo>
                <a:cubicBezTo>
                  <a:pt x="753180" y="172281"/>
                  <a:pt x="651443" y="105010"/>
                  <a:pt x="649802" y="108291"/>
                </a:cubicBezTo>
                <a:cubicBezTo>
                  <a:pt x="648161" y="111573"/>
                  <a:pt x="743335" y="185407"/>
                  <a:pt x="699030" y="226426"/>
                </a:cubicBezTo>
                <a:cubicBezTo>
                  <a:pt x="654725" y="267445"/>
                  <a:pt x="431560" y="228067"/>
                  <a:pt x="383974" y="354406"/>
                </a:cubicBezTo>
                <a:cubicBezTo>
                  <a:pt x="336387" y="480745"/>
                  <a:pt x="451252" y="822025"/>
                  <a:pt x="413511" y="984461"/>
                </a:cubicBezTo>
                <a:cubicBezTo>
                  <a:pt x="375770" y="1146897"/>
                  <a:pt x="152605" y="1333944"/>
                  <a:pt x="157528" y="1329022"/>
                </a:cubicBezTo>
                <a:cubicBezTo>
                  <a:pt x="162451" y="1324100"/>
                  <a:pt x="361001" y="969694"/>
                  <a:pt x="443047" y="954927"/>
                </a:cubicBezTo>
                <a:cubicBezTo>
                  <a:pt x="525093" y="940160"/>
                  <a:pt x="649802" y="1240421"/>
                  <a:pt x="649802" y="1240421"/>
                </a:cubicBezTo>
                <a:cubicBezTo>
                  <a:pt x="649802" y="1240421"/>
                  <a:pt x="488992" y="1069781"/>
                  <a:pt x="443047" y="954927"/>
                </a:cubicBezTo>
                <a:cubicBezTo>
                  <a:pt x="397102" y="840073"/>
                  <a:pt x="342952" y="630055"/>
                  <a:pt x="374129" y="551298"/>
                </a:cubicBezTo>
                <a:cubicBezTo>
                  <a:pt x="405306" y="472541"/>
                  <a:pt x="638316" y="487308"/>
                  <a:pt x="630111" y="482386"/>
                </a:cubicBezTo>
                <a:cubicBezTo>
                  <a:pt x="621906" y="477464"/>
                  <a:pt x="390537" y="482387"/>
                  <a:pt x="324901" y="521765"/>
                </a:cubicBezTo>
                <a:cubicBezTo>
                  <a:pt x="259265" y="561143"/>
                  <a:pt x="282238" y="741628"/>
                  <a:pt x="236292" y="718657"/>
                </a:cubicBezTo>
                <a:cubicBezTo>
                  <a:pt x="190346" y="695686"/>
                  <a:pt x="88609" y="431522"/>
                  <a:pt x="49227" y="383940"/>
                </a:cubicBezTo>
                <a:cubicBezTo>
                  <a:pt x="9845" y="336358"/>
                  <a:pt x="4922" y="384760"/>
                  <a:pt x="0" y="43316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1014086" y="4887657"/>
            <a:ext cx="1168003" cy="369332"/>
          </a:xfrm>
          <a:prstGeom prst="rect">
            <a:avLst/>
          </a:prstGeom>
          <a:noFill/>
        </p:spPr>
        <p:txBody>
          <a:bodyPr wrap="none" rtlCol="0">
            <a:spAutoFit/>
          </a:bodyPr>
          <a:lstStyle/>
          <a:p>
            <a:r>
              <a:rPr lang="en-US" dirty="0" smtClean="0">
                <a:latin typeface="AhnbergHand"/>
                <a:cs typeface="AhnbergHand"/>
              </a:rPr>
              <a:t>Attacker</a:t>
            </a:r>
            <a:endParaRPr lang="en-US" dirty="0">
              <a:latin typeface="AhnbergHand"/>
              <a:cs typeface="AhnbergHand"/>
            </a:endParaRPr>
          </a:p>
        </p:txBody>
      </p:sp>
      <p:sp>
        <p:nvSpPr>
          <p:cNvPr id="16" name="TextBox 15"/>
          <p:cNvSpPr txBox="1"/>
          <p:nvPr/>
        </p:nvSpPr>
        <p:spPr>
          <a:xfrm>
            <a:off x="6231229" y="4774263"/>
            <a:ext cx="927707" cy="369332"/>
          </a:xfrm>
          <a:prstGeom prst="rect">
            <a:avLst/>
          </a:prstGeom>
          <a:noFill/>
        </p:spPr>
        <p:txBody>
          <a:bodyPr wrap="none" rtlCol="0">
            <a:spAutoFit/>
          </a:bodyPr>
          <a:lstStyle/>
          <a:p>
            <a:r>
              <a:rPr lang="en-US" dirty="0" smtClean="0">
                <a:latin typeface="AhnbergHand"/>
                <a:cs typeface="AhnbergHand"/>
              </a:rPr>
              <a:t>Victim</a:t>
            </a:r>
            <a:endParaRPr lang="en-US" dirty="0">
              <a:latin typeface="AhnbergHand"/>
              <a:cs typeface="AhnbergHand"/>
            </a:endParaRPr>
          </a:p>
        </p:txBody>
      </p:sp>
      <p:sp>
        <p:nvSpPr>
          <p:cNvPr id="17" name="TextBox 16"/>
          <p:cNvSpPr txBox="1"/>
          <p:nvPr/>
        </p:nvSpPr>
        <p:spPr>
          <a:xfrm>
            <a:off x="3699871" y="1446675"/>
            <a:ext cx="989800" cy="369332"/>
          </a:xfrm>
          <a:prstGeom prst="rect">
            <a:avLst/>
          </a:prstGeom>
          <a:noFill/>
        </p:spPr>
        <p:txBody>
          <a:bodyPr wrap="none" rtlCol="0">
            <a:spAutoFit/>
          </a:bodyPr>
          <a:lstStyle/>
          <a:p>
            <a:r>
              <a:rPr lang="en-US" dirty="0">
                <a:latin typeface="AhnbergHand"/>
                <a:cs typeface="AhnbergHand"/>
              </a:rPr>
              <a:t>S</a:t>
            </a:r>
            <a:r>
              <a:rPr lang="en-US" dirty="0" smtClean="0">
                <a:latin typeface="AhnbergHand"/>
                <a:cs typeface="AhnbergHand"/>
              </a:rPr>
              <a:t>erver</a:t>
            </a:r>
            <a:endParaRPr lang="en-US" dirty="0">
              <a:latin typeface="AhnbergHand"/>
              <a:cs typeface="AhnbergHand"/>
            </a:endParaRPr>
          </a:p>
        </p:txBody>
      </p:sp>
      <p:sp>
        <p:nvSpPr>
          <p:cNvPr id="18" name="Freeform 17"/>
          <p:cNvSpPr/>
          <p:nvPr/>
        </p:nvSpPr>
        <p:spPr>
          <a:xfrm>
            <a:off x="2008480" y="2807346"/>
            <a:ext cx="1634352" cy="1230956"/>
          </a:xfrm>
          <a:custGeom>
            <a:avLst/>
            <a:gdLst>
              <a:gd name="connsiteX0" fmla="*/ 0 w 1634352"/>
              <a:gd name="connsiteY0" fmla="*/ 1189565 h 1230956"/>
              <a:gd name="connsiteX1" fmla="*/ 1033777 w 1634352"/>
              <a:gd name="connsiteY1" fmla="*/ 1091119 h 1230956"/>
              <a:gd name="connsiteX2" fmla="*/ 1526051 w 1634352"/>
              <a:gd name="connsiteY2" fmla="*/ 37746 h 1230956"/>
              <a:gd name="connsiteX3" fmla="*/ 1388214 w 1634352"/>
              <a:gd name="connsiteY3" fmla="*/ 214949 h 1230956"/>
              <a:gd name="connsiteX4" fmla="*/ 1476824 w 1634352"/>
              <a:gd name="connsiteY4" fmla="*/ 27901 h 1230956"/>
              <a:gd name="connsiteX5" fmla="*/ 1634352 w 1634352"/>
              <a:gd name="connsiteY5" fmla="*/ 224793 h 12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4352" h="1230956">
                <a:moveTo>
                  <a:pt x="0" y="1189565"/>
                </a:moveTo>
                <a:cubicBezTo>
                  <a:pt x="389717" y="1236327"/>
                  <a:pt x="779435" y="1283089"/>
                  <a:pt x="1033777" y="1091119"/>
                </a:cubicBezTo>
                <a:cubicBezTo>
                  <a:pt x="1288119" y="899149"/>
                  <a:pt x="1466978" y="183774"/>
                  <a:pt x="1526051" y="37746"/>
                </a:cubicBezTo>
                <a:cubicBezTo>
                  <a:pt x="1585124" y="-108282"/>
                  <a:pt x="1396418" y="216590"/>
                  <a:pt x="1388214" y="214949"/>
                </a:cubicBezTo>
                <a:cubicBezTo>
                  <a:pt x="1380010" y="213308"/>
                  <a:pt x="1435801" y="26260"/>
                  <a:pt x="1476824" y="27901"/>
                </a:cubicBezTo>
                <a:cubicBezTo>
                  <a:pt x="1517847" y="29542"/>
                  <a:pt x="1634352" y="224793"/>
                  <a:pt x="1634352" y="22479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4485484" y="2874626"/>
            <a:ext cx="1831373" cy="1260109"/>
          </a:xfrm>
          <a:custGeom>
            <a:avLst/>
            <a:gdLst>
              <a:gd name="connsiteX0" fmla="*/ 0 w 1831373"/>
              <a:gd name="connsiteY0" fmla="*/ 0 h 1260109"/>
              <a:gd name="connsiteX1" fmla="*/ 472583 w 1831373"/>
              <a:gd name="connsiteY1" fmla="*/ 964771 h 1260109"/>
              <a:gd name="connsiteX2" fmla="*/ 1713115 w 1831373"/>
              <a:gd name="connsiteY2" fmla="*/ 1122285 h 1260109"/>
              <a:gd name="connsiteX3" fmla="*/ 1516205 w 1831373"/>
              <a:gd name="connsiteY3" fmla="*/ 1033683 h 1260109"/>
              <a:gd name="connsiteX4" fmla="*/ 1831261 w 1831373"/>
              <a:gd name="connsiteY4" fmla="*/ 1122285 h 1260109"/>
              <a:gd name="connsiteX5" fmla="*/ 1555587 w 1831373"/>
              <a:gd name="connsiteY5" fmla="*/ 1260109 h 126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1373" h="1260109">
                <a:moveTo>
                  <a:pt x="0" y="0"/>
                </a:moveTo>
                <a:cubicBezTo>
                  <a:pt x="93532" y="388862"/>
                  <a:pt x="187064" y="777724"/>
                  <a:pt x="472583" y="964771"/>
                </a:cubicBezTo>
                <a:cubicBezTo>
                  <a:pt x="758102" y="1151818"/>
                  <a:pt x="1539178" y="1110800"/>
                  <a:pt x="1713115" y="1122285"/>
                </a:cubicBezTo>
                <a:cubicBezTo>
                  <a:pt x="1887052" y="1133770"/>
                  <a:pt x="1496514" y="1033683"/>
                  <a:pt x="1516205" y="1033683"/>
                </a:cubicBezTo>
                <a:cubicBezTo>
                  <a:pt x="1535896" y="1033683"/>
                  <a:pt x="1824697" y="1084547"/>
                  <a:pt x="1831261" y="1122285"/>
                </a:cubicBezTo>
                <a:cubicBezTo>
                  <a:pt x="1837825" y="1160023"/>
                  <a:pt x="1555587" y="1260109"/>
                  <a:pt x="1555587" y="126010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2156888" y="4086832"/>
            <a:ext cx="1535171" cy="923330"/>
          </a:xfrm>
          <a:prstGeom prst="rect">
            <a:avLst/>
          </a:prstGeom>
          <a:noFill/>
          <a:ln>
            <a:noFill/>
          </a:ln>
        </p:spPr>
        <p:txBody>
          <a:bodyPr wrap="none" rtlCol="0">
            <a:spAutoFit/>
          </a:bodyPr>
          <a:lstStyle/>
          <a:p>
            <a:r>
              <a:rPr lang="en-US" dirty="0" smtClean="0">
                <a:solidFill>
                  <a:schemeClr val="bg1">
                    <a:lumMod val="50000"/>
                  </a:schemeClr>
                </a:solidFill>
              </a:rPr>
              <a:t>Proto: UDP</a:t>
            </a:r>
          </a:p>
          <a:p>
            <a:r>
              <a:rPr lang="en-US" dirty="0" err="1" smtClean="0">
                <a:solidFill>
                  <a:schemeClr val="bg1">
                    <a:lumMod val="50000"/>
                  </a:schemeClr>
                </a:solidFill>
              </a:rPr>
              <a:t>Dest</a:t>
            </a:r>
            <a:r>
              <a:rPr lang="en-US" dirty="0" smtClean="0">
                <a:solidFill>
                  <a:schemeClr val="bg1">
                    <a:lumMod val="50000"/>
                  </a:schemeClr>
                </a:solidFill>
              </a:rPr>
              <a:t>: Server</a:t>
            </a:r>
          </a:p>
          <a:p>
            <a:r>
              <a:rPr lang="en-US" dirty="0" smtClean="0">
                <a:solidFill>
                  <a:schemeClr val="bg1">
                    <a:lumMod val="50000"/>
                  </a:schemeClr>
                </a:solidFill>
              </a:rPr>
              <a:t>Source: Victim</a:t>
            </a:r>
            <a:endParaRPr lang="en-US" dirty="0">
              <a:solidFill>
                <a:schemeClr val="bg1">
                  <a:lumMod val="50000"/>
                </a:schemeClr>
              </a:solidFill>
            </a:endParaRPr>
          </a:p>
        </p:txBody>
      </p:sp>
      <p:sp>
        <p:nvSpPr>
          <p:cNvPr id="22" name="Rectangle 21"/>
          <p:cNvSpPr/>
          <p:nvPr/>
        </p:nvSpPr>
        <p:spPr>
          <a:xfrm>
            <a:off x="2176578" y="4086832"/>
            <a:ext cx="1444533" cy="1495048"/>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4707448" y="4091557"/>
            <a:ext cx="1544012" cy="923330"/>
          </a:xfrm>
          <a:prstGeom prst="rect">
            <a:avLst/>
          </a:prstGeom>
          <a:noFill/>
          <a:ln>
            <a:noFill/>
          </a:ln>
        </p:spPr>
        <p:txBody>
          <a:bodyPr wrap="none" rtlCol="0">
            <a:spAutoFit/>
          </a:bodyPr>
          <a:lstStyle/>
          <a:p>
            <a:r>
              <a:rPr lang="en-US" dirty="0" smtClean="0">
                <a:solidFill>
                  <a:schemeClr val="bg1">
                    <a:lumMod val="50000"/>
                  </a:schemeClr>
                </a:solidFill>
              </a:rPr>
              <a:t>Proto: UDP</a:t>
            </a:r>
          </a:p>
          <a:p>
            <a:r>
              <a:rPr lang="en-US" dirty="0" err="1" smtClean="0">
                <a:solidFill>
                  <a:schemeClr val="bg1">
                    <a:lumMod val="50000"/>
                  </a:schemeClr>
                </a:solidFill>
              </a:rPr>
              <a:t>Dest</a:t>
            </a:r>
            <a:r>
              <a:rPr lang="en-US" dirty="0" smtClean="0">
                <a:solidFill>
                  <a:schemeClr val="bg1">
                    <a:lumMod val="50000"/>
                  </a:schemeClr>
                </a:solidFill>
              </a:rPr>
              <a:t>: Victim</a:t>
            </a:r>
          </a:p>
          <a:p>
            <a:r>
              <a:rPr lang="en-US" dirty="0" smtClean="0">
                <a:solidFill>
                  <a:schemeClr val="bg1">
                    <a:lumMod val="50000"/>
                  </a:schemeClr>
                </a:solidFill>
              </a:rPr>
              <a:t>Source: Server</a:t>
            </a:r>
            <a:endParaRPr lang="en-US" dirty="0">
              <a:solidFill>
                <a:schemeClr val="bg1">
                  <a:lumMod val="50000"/>
                </a:schemeClr>
              </a:solidFill>
            </a:endParaRPr>
          </a:p>
        </p:txBody>
      </p:sp>
      <p:sp>
        <p:nvSpPr>
          <p:cNvPr id="24" name="Rectangle 23"/>
          <p:cNvSpPr/>
          <p:nvPr/>
        </p:nvSpPr>
        <p:spPr>
          <a:xfrm>
            <a:off x="4727138" y="4091557"/>
            <a:ext cx="1444533" cy="1495048"/>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900722" y="5766546"/>
            <a:ext cx="2414844" cy="461665"/>
          </a:xfrm>
          <a:prstGeom prst="rect">
            <a:avLst/>
          </a:prstGeom>
          <a:noFill/>
        </p:spPr>
        <p:txBody>
          <a:bodyPr wrap="none" rtlCol="0">
            <a:spAutoFit/>
          </a:bodyPr>
          <a:lstStyle/>
          <a:p>
            <a:r>
              <a:rPr lang="en-US" sz="2400" b="1" dirty="0" smtClean="0">
                <a:solidFill>
                  <a:srgbClr val="FF00FF"/>
                </a:solidFill>
              </a:rPr>
              <a:t>note fake source!</a:t>
            </a:r>
            <a:endParaRPr lang="en-US" sz="2400" b="1" dirty="0">
              <a:solidFill>
                <a:srgbClr val="FF00FF"/>
              </a:solidFill>
            </a:endParaRPr>
          </a:p>
        </p:txBody>
      </p:sp>
      <p:sp>
        <p:nvSpPr>
          <p:cNvPr id="3" name="Freeform 2"/>
          <p:cNvSpPr/>
          <p:nvPr/>
        </p:nvSpPr>
        <p:spPr>
          <a:xfrm>
            <a:off x="1940601" y="4665327"/>
            <a:ext cx="2048173" cy="1016021"/>
          </a:xfrm>
          <a:custGeom>
            <a:avLst/>
            <a:gdLst>
              <a:gd name="connsiteX0" fmla="*/ 1791644 w 2048173"/>
              <a:gd name="connsiteY0" fmla="*/ 325348 h 1016021"/>
              <a:gd name="connsiteX1" fmla="*/ 1903054 w 2048173"/>
              <a:gd name="connsiteY1" fmla="*/ 13430 h 1016021"/>
              <a:gd name="connsiteX2" fmla="*/ 53643 w 2048173"/>
              <a:gd name="connsiteY2" fmla="*/ 91410 h 1016021"/>
              <a:gd name="connsiteX3" fmla="*/ 588413 w 2048173"/>
              <a:gd name="connsiteY3" fmla="*/ 403327 h 1016021"/>
              <a:gd name="connsiteX4" fmla="*/ 1535400 w 2048173"/>
              <a:gd name="connsiteY4" fmla="*/ 369907 h 1016021"/>
              <a:gd name="connsiteX5" fmla="*/ 1769362 w 2048173"/>
              <a:gd name="connsiteY5" fmla="*/ 570425 h 1016021"/>
              <a:gd name="connsiteX6" fmla="*/ 2036747 w 2048173"/>
              <a:gd name="connsiteY6" fmla="*/ 1016021 h 101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173" h="1016021">
                <a:moveTo>
                  <a:pt x="1791644" y="325348"/>
                </a:moveTo>
                <a:cubicBezTo>
                  <a:pt x="1992182" y="188884"/>
                  <a:pt x="2192721" y="52420"/>
                  <a:pt x="1903054" y="13430"/>
                </a:cubicBezTo>
                <a:cubicBezTo>
                  <a:pt x="1613387" y="-25560"/>
                  <a:pt x="272750" y="26427"/>
                  <a:pt x="53643" y="91410"/>
                </a:cubicBezTo>
                <a:cubicBezTo>
                  <a:pt x="-165464" y="156393"/>
                  <a:pt x="341453" y="356911"/>
                  <a:pt x="588413" y="403327"/>
                </a:cubicBezTo>
                <a:cubicBezTo>
                  <a:pt x="835372" y="449743"/>
                  <a:pt x="1338575" y="342057"/>
                  <a:pt x="1535400" y="369907"/>
                </a:cubicBezTo>
                <a:cubicBezTo>
                  <a:pt x="1732225" y="397757"/>
                  <a:pt x="1685804" y="462739"/>
                  <a:pt x="1769362" y="570425"/>
                </a:cubicBezTo>
                <a:cubicBezTo>
                  <a:pt x="1852920" y="678111"/>
                  <a:pt x="2036747" y="1016021"/>
                  <a:pt x="2036747" y="1016021"/>
                </a:cubicBezTo>
              </a:path>
            </a:pathLst>
          </a:custGeom>
          <a:ln>
            <a:solidFill>
              <a:srgbClr val="E583CB"/>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279010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69727" y="290215"/>
            <a:ext cx="7803431" cy="1490142"/>
          </a:xfrm>
        </p:spPr>
        <p:txBody>
          <a:bodyPr/>
          <a:lstStyle/>
          <a:p>
            <a:r>
              <a:rPr lang="en-US" dirty="0"/>
              <a:t>UDP and </a:t>
            </a:r>
            <a:r>
              <a:rPr lang="en-US" dirty="0" smtClean="0"/>
              <a:t>DDOS Reflection Attacks</a:t>
            </a:r>
            <a:endParaRPr lang="en-US" dirty="0"/>
          </a:p>
        </p:txBody>
      </p:sp>
      <p:sp>
        <p:nvSpPr>
          <p:cNvPr id="8194" name="Rectangle 2"/>
          <p:cNvSpPr>
            <a:spLocks noGrp="1" noChangeArrowheads="1"/>
          </p:cNvSpPr>
          <p:nvPr>
            <p:ph type="body" idx="1"/>
          </p:nvPr>
        </p:nvSpPr>
        <p:spPr>
          <a:xfrm>
            <a:off x="583779" y="1826121"/>
            <a:ext cx="8266973" cy="4420195"/>
          </a:xfrm>
        </p:spPr>
        <p:txBody>
          <a:bodyPr/>
          <a:lstStyle/>
          <a:p>
            <a:pPr marL="0" indent="0">
              <a:buSzPct val="75000"/>
              <a:buNone/>
            </a:pPr>
            <a:r>
              <a:rPr lang="en-US" dirty="0"/>
              <a:t>This works </a:t>
            </a:r>
            <a:r>
              <a:rPr lang="en-US" dirty="0" smtClean="0"/>
              <a:t>“best” for a UDP-based service when:</a:t>
            </a:r>
            <a:endParaRPr lang="en-US" dirty="0"/>
          </a:p>
          <a:p>
            <a:pPr marL="721507" lvl="1" indent="-321457">
              <a:buSzPct val="75000"/>
              <a:buFontTx/>
              <a:buChar char="•"/>
            </a:pPr>
            <a:r>
              <a:rPr lang="en-US" dirty="0" smtClean="0"/>
              <a:t>The service is widely used</a:t>
            </a:r>
          </a:p>
          <a:p>
            <a:pPr marL="721507" lvl="1" indent="-321457">
              <a:buSzPct val="75000"/>
              <a:buFontTx/>
              <a:buChar char="•"/>
            </a:pPr>
            <a:r>
              <a:rPr lang="en-US" dirty="0" smtClean="0"/>
              <a:t>Servers </a:t>
            </a:r>
            <a:r>
              <a:rPr lang="en-US" dirty="0"/>
              <a:t>are </a:t>
            </a:r>
            <a:r>
              <a:rPr lang="en-US" dirty="0" smtClean="0"/>
              <a:t>commonplace</a:t>
            </a:r>
          </a:p>
          <a:p>
            <a:pPr marL="721507" lvl="1" indent="-321457">
              <a:buSzPct val="75000"/>
              <a:buFontTx/>
              <a:buChar char="•"/>
            </a:pPr>
            <a:r>
              <a:rPr lang="en-US" dirty="0" smtClean="0"/>
              <a:t>Servers are poorly maintained (or unmaintained)</a:t>
            </a:r>
            <a:endParaRPr lang="en-US" dirty="0"/>
          </a:p>
          <a:p>
            <a:pPr marL="721507" lvl="1" indent="-321457">
              <a:buSzPct val="75000"/>
              <a:buFontTx/>
              <a:buChar char="•"/>
            </a:pPr>
            <a:r>
              <a:rPr lang="en-US" dirty="0"/>
              <a:t>Clients are not </a:t>
            </a:r>
            <a:r>
              <a:rPr lang="en-US" dirty="0" smtClean="0"/>
              <a:t>“qualified” by the server (i.e. anyone can pose a query to a server)</a:t>
            </a:r>
            <a:endParaRPr lang="en-US" dirty="0"/>
          </a:p>
          <a:p>
            <a:pPr marL="721507" lvl="1" indent="-321457">
              <a:buSzPct val="75000"/>
              <a:buFontTx/>
              <a:buChar char="•"/>
            </a:pPr>
            <a:r>
              <a:rPr lang="en-US" dirty="0"/>
              <a:t>The answer is far bigger than the </a:t>
            </a:r>
            <a:r>
              <a:rPr lang="en-US" dirty="0" smtClean="0"/>
              <a:t>question</a:t>
            </a:r>
            <a:endParaRPr lang="en-US" dirty="0"/>
          </a:p>
        </p:txBody>
      </p:sp>
    </p:spTree>
    <p:extLst>
      <p:ext uri="{BB962C8B-B14F-4D97-AF65-F5344CB8AC3E}">
        <p14:creationId xmlns:p14="http://schemas.microsoft.com/office/powerpoint/2010/main" val="39998955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69727" y="285750"/>
            <a:ext cx="7803431" cy="1490142"/>
          </a:xfrm>
        </p:spPr>
        <p:txBody>
          <a:bodyPr/>
          <a:lstStyle/>
          <a:p>
            <a:r>
              <a:rPr lang="en-US" dirty="0" err="1"/>
              <a:t>Hmmmmm</a:t>
            </a:r>
            <a:endParaRPr lang="en-US" dirty="0"/>
          </a:p>
        </p:txBody>
      </p:sp>
      <p:sp>
        <p:nvSpPr>
          <p:cNvPr id="9218" name="Rectangle 2"/>
          <p:cNvSpPr>
            <a:spLocks noGrp="1" noChangeArrowheads="1"/>
          </p:cNvSpPr>
          <p:nvPr>
            <p:ph type="body" idx="1"/>
          </p:nvPr>
        </p:nvSpPr>
        <p:spPr>
          <a:xfrm>
            <a:off x="669727" y="1821657"/>
            <a:ext cx="7803431" cy="4419079"/>
          </a:xfrm>
        </p:spPr>
        <p:txBody>
          <a:bodyPr/>
          <a:lstStyle/>
          <a:p>
            <a:pPr marL="0" indent="0">
              <a:buSzPct val="75000"/>
              <a:buNone/>
            </a:pPr>
            <a:r>
              <a:rPr lang="en-US" dirty="0"/>
              <a:t>What could that be?</a:t>
            </a:r>
          </a:p>
        </p:txBody>
      </p:sp>
    </p:spTree>
    <p:extLst>
      <p:ext uri="{BB962C8B-B14F-4D97-AF65-F5344CB8AC3E}">
        <p14:creationId xmlns:p14="http://schemas.microsoft.com/office/powerpoint/2010/main" val="228824412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3623</TotalTime>
  <Words>1441</Words>
  <Application>Microsoft Macintosh PowerPoint</Application>
  <PresentationFormat>On-screen Show (4:3)</PresentationFormat>
  <Paragraphs>250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NTP and Evil</vt:lpstr>
      <vt:lpstr>The Evolution of Evil</vt:lpstr>
      <vt:lpstr>The Evolution of Evil</vt:lpstr>
      <vt:lpstr>The Evolution of Evil</vt:lpstr>
      <vt:lpstr>UDP is a Fine Protocol</vt:lpstr>
      <vt:lpstr>UDP Mutation </vt:lpstr>
      <vt:lpstr>UDP Reflection Attack</vt:lpstr>
      <vt:lpstr>UDP and DDOS Reflection Attacks</vt:lpstr>
      <vt:lpstr>Hmmmmm</vt:lpstr>
      <vt:lpstr>The DNS!!!</vt:lpstr>
      <vt:lpstr>Co-Opting the DNS for Evil</vt:lpstr>
      <vt:lpstr>What other UDP services are susceptible?</vt:lpstr>
      <vt:lpstr>It’s as easy as 1, 2, 3!</vt:lpstr>
      <vt:lpstr>NTP and UDP Reflection Attacks</vt:lpstr>
      <vt:lpstr>NTP transactions are symmetric</vt:lpstr>
      <vt:lpstr>NTP</vt:lpstr>
      <vt:lpstr>NTP</vt:lpstr>
      <vt:lpstr>NTP Command and Control</vt:lpstr>
      <vt:lpstr>PowerPoint Presentation</vt:lpstr>
      <vt:lpstr>PowerPoint Presentation</vt:lpstr>
      <vt:lpstr>PowerPoint Presentation</vt:lpstr>
      <vt:lpstr>What you need to be naughty</vt:lpstr>
      <vt:lpstr>What you need to be nice</vt:lpstr>
      <vt:lpstr>Being Nice on a (cisco ios) Router</vt:lpstr>
      <vt:lpstr>Being Nice on a (cisco xr) Router</vt:lpstr>
      <vt:lpstr>Being Nice on a (juniper) Router</vt:lpstr>
      <vt:lpstr>Being nice on a host</vt:lpstr>
      <vt:lpstr>But…</vt:lpstr>
      <vt:lpstr>How to be nice to each other</vt:lpstr>
      <vt:lpstr>Some Useful Resources</vt:lpstr>
      <vt:lpstr>PowerPoint Presentation</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Huston</dc:creator>
  <cp:lastModifiedBy>Geoff Huston</cp:lastModifiedBy>
  <cp:revision>38</cp:revision>
  <dcterms:created xsi:type="dcterms:W3CDTF">2014-01-30T00:42:40Z</dcterms:created>
  <dcterms:modified xsi:type="dcterms:W3CDTF">2014-03-09T17:00:13Z</dcterms:modified>
</cp:coreProperties>
</file>