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2" r:id="rId3"/>
    <p:sldId id="263" r:id="rId4"/>
    <p:sldId id="264" r:id="rId5"/>
    <p:sldId id="265" r:id="rId6"/>
    <p:sldId id="266" r:id="rId7"/>
    <p:sldId id="267" r:id="rId8"/>
    <p:sldId id="268" r:id="rId9"/>
    <p:sldId id="257" r:id="rId10"/>
    <p:sldId id="258" r:id="rId11"/>
    <p:sldId id="269" r:id="rId12"/>
    <p:sldId id="270" r:id="rId13"/>
    <p:sldId id="271" r:id="rId14"/>
    <p:sldId id="272" r:id="rId15"/>
    <p:sldId id="304" r:id="rId16"/>
    <p:sldId id="305" r:id="rId17"/>
    <p:sldId id="273" r:id="rId18"/>
    <p:sldId id="274" r:id="rId19"/>
    <p:sldId id="275" r:id="rId20"/>
    <p:sldId id="261" r:id="rId21"/>
    <p:sldId id="259" r:id="rId22"/>
    <p:sldId id="260" r:id="rId23"/>
    <p:sldId id="276" r:id="rId24"/>
    <p:sldId id="306" r:id="rId25"/>
    <p:sldId id="303" r:id="rId26"/>
    <p:sldId id="307" r:id="rId27"/>
    <p:sldId id="30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14"/>
    <p:restoredTop sz="94679"/>
  </p:normalViewPr>
  <p:slideViewPr>
    <p:cSldViewPr snapToGrid="0" snapToObjects="1">
      <p:cViewPr varScale="1">
        <p:scale>
          <a:sx n="175" d="100"/>
          <a:sy n="175" d="100"/>
        </p:scale>
        <p:origin x="5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002B6-D89C-4637-8350-CF50E5031C3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AU"/>
          </a:p>
        </p:txBody>
      </p:sp>
      <p:sp>
        <p:nvSpPr>
          <p:cNvPr id="3" name="Subtitle 2">
            <a:extLst>
              <a:ext uri="{FF2B5EF4-FFF2-40B4-BE49-F238E27FC236}">
                <a16:creationId xmlns:a16="http://schemas.microsoft.com/office/drawing/2014/main" id="{21CC85C6-E1AA-E3EB-6800-D98CA252CA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AU"/>
          </a:p>
        </p:txBody>
      </p:sp>
      <p:sp>
        <p:nvSpPr>
          <p:cNvPr id="4" name="Date Placeholder 3">
            <a:extLst>
              <a:ext uri="{FF2B5EF4-FFF2-40B4-BE49-F238E27FC236}">
                <a16:creationId xmlns:a16="http://schemas.microsoft.com/office/drawing/2014/main" id="{8528000B-7179-CFCC-FE70-CF81615596A8}"/>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F67ECEDC-9329-3508-71DE-E5556A1270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962B12EC-5F0B-26F6-F8B9-567ED185A63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20453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C3EA7-3B24-D194-0500-E340329F8874}"/>
              </a:ext>
            </a:extLst>
          </p:cNvPr>
          <p:cNvSpPr>
            <a:spLocks noGrp="1"/>
          </p:cNvSpPr>
          <p:nvPr>
            <p:ph type="title"/>
          </p:nvPr>
        </p:nvSpPr>
        <p:spPr/>
        <p:txBody>
          <a:bodyPr/>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27691DB0-04D8-67C5-160A-0B89C75AF7A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B16A05F9-D241-F012-9FE4-7008BA9A7661}"/>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43182D27-D9D1-CAF8-031F-2A7D8A5E00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47468E24-ACC7-B020-55A5-E867B3D82E4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39567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45A903-2F5A-BE08-025B-E414547E5E0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AU"/>
          </a:p>
        </p:txBody>
      </p:sp>
      <p:sp>
        <p:nvSpPr>
          <p:cNvPr id="3" name="Vertical Text Placeholder 2">
            <a:extLst>
              <a:ext uri="{FF2B5EF4-FFF2-40B4-BE49-F238E27FC236}">
                <a16:creationId xmlns:a16="http://schemas.microsoft.com/office/drawing/2014/main" id="{48530BA9-78C8-1402-C831-A1FBA44D2E0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34B5FDC3-4F7E-99FA-82E7-9DAD6BA0E271}"/>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F35A2379-8966-1B82-7F88-2F1B2E7626C6}"/>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BE9EFDD-78C0-6D9A-0B85-6E1A3D5230FA}"/>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645655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C499D-94EB-ACDC-434E-A17F829F3BD7}"/>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F4F03762-3E0B-A5CA-2361-6761F198AC77}"/>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89E49F6F-4D4B-019B-66EC-279F3C7A22EE}"/>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EE3F89CE-D800-C1A7-FF88-8FF0590FB3D1}"/>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F7F01DAF-EBBB-3896-10B9-672A2BAB1B3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39718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A3F2-D96E-067B-B865-23B13EBD03F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AU"/>
          </a:p>
        </p:txBody>
      </p:sp>
      <p:sp>
        <p:nvSpPr>
          <p:cNvPr id="3" name="Text Placeholder 2">
            <a:extLst>
              <a:ext uri="{FF2B5EF4-FFF2-40B4-BE49-F238E27FC236}">
                <a16:creationId xmlns:a16="http://schemas.microsoft.com/office/drawing/2014/main" id="{1E489CC8-B2AC-04CB-EB12-989EC6F06B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18B2D58-C3B2-DDA1-6ABB-1C69E17C2FDF}"/>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3DFB7E48-A875-6A4A-9108-ADCD778425D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0A3C214-6922-4F0D-0B33-00105702A77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00819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2376E-D5C3-8FAA-E699-8D32A4BF2F83}"/>
              </a:ext>
            </a:extLst>
          </p:cNvPr>
          <p:cNvSpPr>
            <a:spLocks noGrp="1"/>
          </p:cNvSpPr>
          <p:nvPr>
            <p:ph type="title"/>
          </p:nvPr>
        </p:nvSpPr>
        <p:spPr/>
        <p:txBody>
          <a:bodyPr/>
          <a:lstStyle/>
          <a:p>
            <a:r>
              <a:rPr lang="en-GB"/>
              <a:t>Click to edit Master title style</a:t>
            </a:r>
            <a:endParaRPr lang="en-AU"/>
          </a:p>
        </p:txBody>
      </p:sp>
      <p:sp>
        <p:nvSpPr>
          <p:cNvPr id="3" name="Content Placeholder 2">
            <a:extLst>
              <a:ext uri="{FF2B5EF4-FFF2-40B4-BE49-F238E27FC236}">
                <a16:creationId xmlns:a16="http://schemas.microsoft.com/office/drawing/2014/main" id="{5CD026E9-851F-9C39-721A-7F05CEC144E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Content Placeholder 3">
            <a:extLst>
              <a:ext uri="{FF2B5EF4-FFF2-40B4-BE49-F238E27FC236}">
                <a16:creationId xmlns:a16="http://schemas.microsoft.com/office/drawing/2014/main" id="{FA9731DA-6B5C-51B7-D674-3F8E5B7CAC8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Date Placeholder 4">
            <a:extLst>
              <a:ext uri="{FF2B5EF4-FFF2-40B4-BE49-F238E27FC236}">
                <a16:creationId xmlns:a16="http://schemas.microsoft.com/office/drawing/2014/main" id="{EE98C856-85DC-A64D-FF8C-1882CD918A9D}"/>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6" name="Footer Placeholder 5">
            <a:extLst>
              <a:ext uri="{FF2B5EF4-FFF2-40B4-BE49-F238E27FC236}">
                <a16:creationId xmlns:a16="http://schemas.microsoft.com/office/drawing/2014/main" id="{0DE7BE24-33E3-E2C7-35F9-A121B1BCFD7F}"/>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B6F803C-92ED-23E5-E1E2-5B46477B1D8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846058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CA622-7FD5-218E-484A-043FE6EC1E68}"/>
              </a:ext>
            </a:extLst>
          </p:cNvPr>
          <p:cNvSpPr>
            <a:spLocks noGrp="1"/>
          </p:cNvSpPr>
          <p:nvPr>
            <p:ph type="title"/>
          </p:nvPr>
        </p:nvSpPr>
        <p:spPr>
          <a:xfrm>
            <a:off x="839788" y="365125"/>
            <a:ext cx="10515600" cy="1325563"/>
          </a:xfrm>
        </p:spPr>
        <p:txBody>
          <a:bodyPr/>
          <a:lstStyle/>
          <a:p>
            <a:r>
              <a:rPr lang="en-GB"/>
              <a:t>Click to edit Master title style</a:t>
            </a:r>
            <a:endParaRPr lang="en-AU"/>
          </a:p>
        </p:txBody>
      </p:sp>
      <p:sp>
        <p:nvSpPr>
          <p:cNvPr id="3" name="Text Placeholder 2">
            <a:extLst>
              <a:ext uri="{FF2B5EF4-FFF2-40B4-BE49-F238E27FC236}">
                <a16:creationId xmlns:a16="http://schemas.microsoft.com/office/drawing/2014/main" id="{84886053-B637-0AF7-2432-A8FF845492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20A6342-F39F-8F94-A50E-194FDB3DEF1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5" name="Text Placeholder 4">
            <a:extLst>
              <a:ext uri="{FF2B5EF4-FFF2-40B4-BE49-F238E27FC236}">
                <a16:creationId xmlns:a16="http://schemas.microsoft.com/office/drawing/2014/main" id="{F613940E-3F17-3169-F9DA-E4C202C4E5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890B946-BD6E-9D73-9566-4D9A2A73F1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7" name="Date Placeholder 6">
            <a:extLst>
              <a:ext uri="{FF2B5EF4-FFF2-40B4-BE49-F238E27FC236}">
                <a16:creationId xmlns:a16="http://schemas.microsoft.com/office/drawing/2014/main" id="{F8A7997B-BA1F-2BEA-C715-50BE3F0188BD}"/>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8" name="Footer Placeholder 7">
            <a:extLst>
              <a:ext uri="{FF2B5EF4-FFF2-40B4-BE49-F238E27FC236}">
                <a16:creationId xmlns:a16="http://schemas.microsoft.com/office/drawing/2014/main" id="{E08BAE81-4098-1A2A-3839-AAF57391D85A}"/>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0983B1F2-9ED5-ED84-F094-2D333AE8D8D7}"/>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83693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11E3E-EBE7-6411-A0B4-ED9F3E1B58A6}"/>
              </a:ext>
            </a:extLst>
          </p:cNvPr>
          <p:cNvSpPr>
            <a:spLocks noGrp="1"/>
          </p:cNvSpPr>
          <p:nvPr>
            <p:ph type="title"/>
          </p:nvPr>
        </p:nvSpPr>
        <p:spPr/>
        <p:txBody>
          <a:bodyPr/>
          <a:lstStyle/>
          <a:p>
            <a:r>
              <a:rPr lang="en-GB"/>
              <a:t>Click to edit Master title style</a:t>
            </a:r>
            <a:endParaRPr lang="en-AU"/>
          </a:p>
        </p:txBody>
      </p:sp>
      <p:sp>
        <p:nvSpPr>
          <p:cNvPr id="3" name="Date Placeholder 2">
            <a:extLst>
              <a:ext uri="{FF2B5EF4-FFF2-40B4-BE49-F238E27FC236}">
                <a16:creationId xmlns:a16="http://schemas.microsoft.com/office/drawing/2014/main" id="{DBFF4FC3-3C39-C345-AB32-4584F5B2C2ED}"/>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4" name="Footer Placeholder 3">
            <a:extLst>
              <a:ext uri="{FF2B5EF4-FFF2-40B4-BE49-F238E27FC236}">
                <a16:creationId xmlns:a16="http://schemas.microsoft.com/office/drawing/2014/main" id="{25AF5343-43F4-225F-C896-423875210CF6}"/>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D84ECAF1-A537-884C-7FDD-31BA1EDCA089}"/>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096473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A5D848-48E5-99A6-F66E-B8CD52CE61D7}"/>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3" name="Footer Placeholder 2">
            <a:extLst>
              <a:ext uri="{FF2B5EF4-FFF2-40B4-BE49-F238E27FC236}">
                <a16:creationId xmlns:a16="http://schemas.microsoft.com/office/drawing/2014/main" id="{602F2F89-383D-C355-1157-C048853542F9}"/>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EF349DB-B6DD-674D-9610-E378EC3D07A2}"/>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2756038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A98B-85D0-C886-C636-CC70AF6E5B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Content Placeholder 2">
            <a:extLst>
              <a:ext uri="{FF2B5EF4-FFF2-40B4-BE49-F238E27FC236}">
                <a16:creationId xmlns:a16="http://schemas.microsoft.com/office/drawing/2014/main" id="{101B7ECA-3408-25A0-7FE8-D3782D558B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Text Placeholder 3">
            <a:extLst>
              <a:ext uri="{FF2B5EF4-FFF2-40B4-BE49-F238E27FC236}">
                <a16:creationId xmlns:a16="http://schemas.microsoft.com/office/drawing/2014/main" id="{49C0CA0D-E689-AFC5-35F1-BD4AD6FA00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8911A19-6305-4158-6AE6-D0392ADD6D6D}"/>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6" name="Footer Placeholder 5">
            <a:extLst>
              <a:ext uri="{FF2B5EF4-FFF2-40B4-BE49-F238E27FC236}">
                <a16:creationId xmlns:a16="http://schemas.microsoft.com/office/drawing/2014/main" id="{B205D207-6523-C757-1B15-C96507C5D09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3AEE06C-4C36-B1FC-1A1B-9E00E1350628}"/>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3570545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CB57D-7922-030A-1457-8DAFD50B265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AU"/>
          </a:p>
        </p:txBody>
      </p:sp>
      <p:sp>
        <p:nvSpPr>
          <p:cNvPr id="3" name="Picture Placeholder 2">
            <a:extLst>
              <a:ext uri="{FF2B5EF4-FFF2-40B4-BE49-F238E27FC236}">
                <a16:creationId xmlns:a16="http://schemas.microsoft.com/office/drawing/2014/main" id="{9728840E-1B1C-CE5A-EF36-67FBC1D426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D7E9065-4CA6-9A37-6D4A-41C56D23A8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DC42522-22CD-85D4-4CBF-91BB13D9C0FD}"/>
              </a:ext>
            </a:extLst>
          </p:cNvPr>
          <p:cNvSpPr>
            <a:spLocks noGrp="1"/>
          </p:cNvSpPr>
          <p:nvPr>
            <p:ph type="dt" sz="half" idx="10"/>
          </p:nvPr>
        </p:nvSpPr>
        <p:spPr/>
        <p:txBody>
          <a:bodyPr/>
          <a:lstStyle/>
          <a:p>
            <a:fld id="{2FCD1CFC-07BE-2744-B418-CE57E5BCB26E}" type="datetimeFigureOut">
              <a:rPr lang="en-AU" smtClean="0"/>
              <a:t>9/6/2022</a:t>
            </a:fld>
            <a:endParaRPr lang="en-AU"/>
          </a:p>
        </p:txBody>
      </p:sp>
      <p:sp>
        <p:nvSpPr>
          <p:cNvPr id="6" name="Footer Placeholder 5">
            <a:extLst>
              <a:ext uri="{FF2B5EF4-FFF2-40B4-BE49-F238E27FC236}">
                <a16:creationId xmlns:a16="http://schemas.microsoft.com/office/drawing/2014/main" id="{BAEC2FCC-FF16-0BFC-A705-6ECA8E4F72A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712C68F7-0F89-9FF8-12BB-52A9C532021D}"/>
              </a:ext>
            </a:extLst>
          </p:cNvPr>
          <p:cNvSpPr>
            <a:spLocks noGrp="1"/>
          </p:cNvSpPr>
          <p:nvPr>
            <p:ph type="sldNum" sz="quarter" idx="12"/>
          </p:nvPr>
        </p:nvSpPr>
        <p:spPr/>
        <p:txBody>
          <a:bodyPr/>
          <a:lstStyle/>
          <a:p>
            <a:fld id="{73686B9F-E445-3546-86FA-FF914FB955D5}" type="slidenum">
              <a:rPr lang="en-AU" smtClean="0"/>
              <a:t>‹#›</a:t>
            </a:fld>
            <a:endParaRPr lang="en-AU"/>
          </a:p>
        </p:txBody>
      </p:sp>
    </p:spTree>
    <p:extLst>
      <p:ext uri="{BB962C8B-B14F-4D97-AF65-F5344CB8AC3E}">
        <p14:creationId xmlns:p14="http://schemas.microsoft.com/office/powerpoint/2010/main" val="1835184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3DCE3-4164-2035-BFFC-373959040C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AU" dirty="0"/>
          </a:p>
        </p:txBody>
      </p:sp>
      <p:sp>
        <p:nvSpPr>
          <p:cNvPr id="3" name="Text Placeholder 2">
            <a:extLst>
              <a:ext uri="{FF2B5EF4-FFF2-40B4-BE49-F238E27FC236}">
                <a16:creationId xmlns:a16="http://schemas.microsoft.com/office/drawing/2014/main" id="{12EA665A-3479-D861-F6A5-54277F18AF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4" name="Date Placeholder 3">
            <a:extLst>
              <a:ext uri="{FF2B5EF4-FFF2-40B4-BE49-F238E27FC236}">
                <a16:creationId xmlns:a16="http://schemas.microsoft.com/office/drawing/2014/main" id="{EC0050C5-9C89-0CC3-82F4-13BC66AD4D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CD1CFC-07BE-2744-B418-CE57E5BCB26E}" type="datetimeFigureOut">
              <a:rPr lang="en-AU" smtClean="0"/>
              <a:t>9/6/2022</a:t>
            </a:fld>
            <a:endParaRPr lang="en-AU"/>
          </a:p>
        </p:txBody>
      </p:sp>
      <p:sp>
        <p:nvSpPr>
          <p:cNvPr id="5" name="Footer Placeholder 4">
            <a:extLst>
              <a:ext uri="{FF2B5EF4-FFF2-40B4-BE49-F238E27FC236}">
                <a16:creationId xmlns:a16="http://schemas.microsoft.com/office/drawing/2014/main" id="{14EDCF48-36F2-6E18-7613-3B303B6F2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4A238869-CA30-A579-0351-DA39D54FE5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686B9F-E445-3546-86FA-FF914FB955D5}" type="slidenum">
              <a:rPr lang="en-AU" smtClean="0"/>
              <a:t>‹#›</a:t>
            </a:fld>
            <a:endParaRPr lang="en-AU"/>
          </a:p>
        </p:txBody>
      </p:sp>
    </p:spTree>
    <p:extLst>
      <p:ext uri="{BB962C8B-B14F-4D97-AF65-F5344CB8AC3E}">
        <p14:creationId xmlns:p14="http://schemas.microsoft.com/office/powerpoint/2010/main" val="2488391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baseline="0">
          <a:solidFill>
            <a:schemeClr val="tx1"/>
          </a:solidFill>
          <a:latin typeface="Powderfinger Type" panose="02020709070000000403" pitchFamily="49"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potaroo.ne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feistyduck.com/ssl-tls-and-pki-histor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83BDB-5A3C-06EB-D888-2C96F0474613}"/>
              </a:ext>
            </a:extLst>
          </p:cNvPr>
          <p:cNvSpPr>
            <a:spLocks noGrp="1"/>
          </p:cNvSpPr>
          <p:nvPr>
            <p:ph type="ctrTitle"/>
          </p:nvPr>
        </p:nvSpPr>
        <p:spPr/>
        <p:txBody>
          <a:bodyPr/>
          <a:lstStyle/>
          <a:p>
            <a:r>
              <a:rPr lang="en-AU" dirty="0"/>
              <a:t>DNSSEC</a:t>
            </a:r>
          </a:p>
        </p:txBody>
      </p:sp>
      <p:sp>
        <p:nvSpPr>
          <p:cNvPr id="3" name="Subtitle 2">
            <a:extLst>
              <a:ext uri="{FF2B5EF4-FFF2-40B4-BE49-F238E27FC236}">
                <a16:creationId xmlns:a16="http://schemas.microsoft.com/office/drawing/2014/main" id="{9E5AC68C-2F3C-433B-6FAC-BBBAC8181992}"/>
              </a:ext>
            </a:extLst>
          </p:cNvPr>
          <p:cNvSpPr>
            <a:spLocks noGrp="1"/>
          </p:cNvSpPr>
          <p:nvPr>
            <p:ph type="subTitle" idx="1"/>
          </p:nvPr>
        </p:nvSpPr>
        <p:spPr/>
        <p:txBody>
          <a:bodyPr>
            <a:normAutofit/>
          </a:bodyPr>
          <a:lstStyle/>
          <a:p>
            <a:pPr lvl="1" algn="r"/>
            <a:r>
              <a:rPr lang="en-AU" sz="2400" dirty="0">
                <a:solidFill>
                  <a:schemeClr val="bg1">
                    <a:lumMod val="65000"/>
                  </a:schemeClr>
                </a:solidFill>
                <a:latin typeface="AhnbergHand" pitchFamily="2" charset="0"/>
              </a:rPr>
              <a:t>Geoff Huston AM</a:t>
            </a:r>
          </a:p>
          <a:p>
            <a:pPr lvl="1" algn="r"/>
            <a:r>
              <a:rPr lang="en-AU" sz="2400" dirty="0">
                <a:solidFill>
                  <a:schemeClr val="bg1">
                    <a:lumMod val="65000"/>
                  </a:schemeClr>
                </a:solidFill>
                <a:latin typeface="AhnbergHand" pitchFamily="2" charset="0"/>
              </a:rPr>
              <a:t>APNIC</a:t>
            </a:r>
          </a:p>
        </p:txBody>
      </p:sp>
    </p:spTree>
    <p:extLst>
      <p:ext uri="{BB962C8B-B14F-4D97-AF65-F5344CB8AC3E}">
        <p14:creationId xmlns:p14="http://schemas.microsoft.com/office/powerpoint/2010/main" val="3278059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067A7-316B-221F-B775-41A3215C79A1}"/>
              </a:ext>
            </a:extLst>
          </p:cNvPr>
          <p:cNvSpPr>
            <a:spLocks noGrp="1"/>
          </p:cNvSpPr>
          <p:nvPr>
            <p:ph type="title"/>
          </p:nvPr>
        </p:nvSpPr>
        <p:spPr/>
        <p:txBody>
          <a:bodyPr/>
          <a:lstStyle/>
          <a:p>
            <a:r>
              <a:rPr lang="en-AU" dirty="0"/>
              <a:t>Exploiting DNS weakness</a:t>
            </a:r>
          </a:p>
        </p:txBody>
      </p:sp>
      <p:sp>
        <p:nvSpPr>
          <p:cNvPr id="3" name="Content Placeholder 2">
            <a:extLst>
              <a:ext uri="{FF2B5EF4-FFF2-40B4-BE49-F238E27FC236}">
                <a16:creationId xmlns:a16="http://schemas.microsoft.com/office/drawing/2014/main" id="{7EB8826F-E656-90D3-8807-2ED5FD44E6EA}"/>
              </a:ext>
            </a:extLst>
          </p:cNvPr>
          <p:cNvSpPr>
            <a:spLocks noGrp="1"/>
          </p:cNvSpPr>
          <p:nvPr>
            <p:ph idx="1"/>
          </p:nvPr>
        </p:nvSpPr>
        <p:spPr/>
        <p:txBody>
          <a:bodyPr>
            <a:normAutofit/>
          </a:bodyPr>
          <a:lstStyle/>
          <a:p>
            <a:r>
              <a:rPr lang="en-AU" dirty="0"/>
              <a:t>DNS queries are intercepted and altered on a routine basis</a:t>
            </a:r>
          </a:p>
          <a:p>
            <a:r>
              <a:rPr lang="en-AU" dirty="0"/>
              <a:t>DNS rewriting is commonly used for various forms of censorship </a:t>
            </a:r>
          </a:p>
          <a:p>
            <a:r>
              <a:rPr lang="en-AU" dirty="0"/>
              <a:t>DNSSEC can’t stop such efforts to intercept and manipulate DNS queries and response</a:t>
            </a:r>
          </a:p>
          <a:p>
            <a:pPr lvl="1"/>
            <a:r>
              <a:rPr lang="en-AU" dirty="0"/>
              <a:t>But it can withhold responses that fail to pass DNSSEC validation</a:t>
            </a:r>
          </a:p>
          <a:p>
            <a:pPr lvl="1"/>
            <a:endParaRPr lang="en-AU" dirty="0"/>
          </a:p>
        </p:txBody>
      </p:sp>
    </p:spTree>
    <p:extLst>
      <p:ext uri="{BB962C8B-B14F-4D97-AF65-F5344CB8AC3E}">
        <p14:creationId xmlns:p14="http://schemas.microsoft.com/office/powerpoint/2010/main" val="2312863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57442-861E-6CC7-1D45-A3A24F394B3D}"/>
              </a:ext>
            </a:extLst>
          </p:cNvPr>
          <p:cNvSpPr>
            <a:spLocks noGrp="1"/>
          </p:cNvSpPr>
          <p:nvPr>
            <p:ph type="title"/>
          </p:nvPr>
        </p:nvSpPr>
        <p:spPr/>
        <p:txBody>
          <a:bodyPr/>
          <a:lstStyle/>
          <a:p>
            <a:r>
              <a:rPr lang="en-AU" dirty="0"/>
              <a:t>How does DNSSEC do “Trust”?</a:t>
            </a:r>
          </a:p>
        </p:txBody>
      </p:sp>
      <p:sp>
        <p:nvSpPr>
          <p:cNvPr id="3" name="Content Placeholder 2">
            <a:extLst>
              <a:ext uri="{FF2B5EF4-FFF2-40B4-BE49-F238E27FC236}">
                <a16:creationId xmlns:a16="http://schemas.microsoft.com/office/drawing/2014/main" id="{6A660841-5B10-9307-6793-2E183E073806}"/>
              </a:ext>
            </a:extLst>
          </p:cNvPr>
          <p:cNvSpPr>
            <a:spLocks noGrp="1"/>
          </p:cNvSpPr>
          <p:nvPr>
            <p:ph idx="1"/>
          </p:nvPr>
        </p:nvSpPr>
        <p:spPr/>
        <p:txBody>
          <a:bodyPr/>
          <a:lstStyle/>
          <a:p>
            <a:r>
              <a:rPr lang="en-AU" dirty="0"/>
              <a:t>If we are talking “trust” when should we be talking X.509 public key certificates as well?</a:t>
            </a:r>
          </a:p>
          <a:p>
            <a:pPr lvl="1"/>
            <a:r>
              <a:rPr lang="en-AU" dirty="0"/>
              <a:t>No,  no X.509 certificate is needed or used in DNSSEC</a:t>
            </a:r>
          </a:p>
          <a:p>
            <a:r>
              <a:rPr lang="en-AU" dirty="0"/>
              <a:t>This entire process is based on the keys themselves</a:t>
            </a:r>
          </a:p>
          <a:p>
            <a:r>
              <a:rPr lang="en-AU" dirty="0"/>
              <a:t>Its strength lies in the transitive trust model of interlocking keys…</a:t>
            </a:r>
          </a:p>
        </p:txBody>
      </p:sp>
    </p:spTree>
    <p:extLst>
      <p:ext uri="{BB962C8B-B14F-4D97-AF65-F5344CB8AC3E}">
        <p14:creationId xmlns:p14="http://schemas.microsoft.com/office/powerpoint/2010/main" val="3915339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092FD-A9BA-42E7-59A4-6D74363B16DB}"/>
              </a:ext>
            </a:extLst>
          </p:cNvPr>
          <p:cNvSpPr>
            <a:spLocks noGrp="1"/>
          </p:cNvSpPr>
          <p:nvPr>
            <p:ph type="title"/>
          </p:nvPr>
        </p:nvSpPr>
        <p:spPr/>
        <p:txBody>
          <a:bodyPr/>
          <a:lstStyle/>
          <a:p>
            <a:r>
              <a:rPr lang="en-AU" dirty="0"/>
              <a:t>DNSSEC “key chains”</a:t>
            </a:r>
          </a:p>
        </p:txBody>
      </p:sp>
      <p:sp>
        <p:nvSpPr>
          <p:cNvPr id="4" name="TextBox 3">
            <a:extLst>
              <a:ext uri="{FF2B5EF4-FFF2-40B4-BE49-F238E27FC236}">
                <a16:creationId xmlns:a16="http://schemas.microsoft.com/office/drawing/2014/main" id="{96F3BE93-0A48-221F-4EB8-ADD35A42BFD1}"/>
              </a:ext>
            </a:extLst>
          </p:cNvPr>
          <p:cNvSpPr txBox="1"/>
          <p:nvPr/>
        </p:nvSpPr>
        <p:spPr>
          <a:xfrm>
            <a:off x="5601228" y="5568912"/>
            <a:ext cx="2428998" cy="646331"/>
          </a:xfrm>
          <a:prstGeom prst="rect">
            <a:avLst/>
          </a:prstGeom>
          <a:noFill/>
        </p:spPr>
        <p:txBody>
          <a:bodyPr wrap="none" rtlCol="0">
            <a:spAutoFit/>
          </a:bodyPr>
          <a:lstStyle/>
          <a:p>
            <a:r>
              <a:rPr lang="en-AU" dirty="0"/>
              <a:t>AAAA www.potaroo.net</a:t>
            </a:r>
          </a:p>
          <a:p>
            <a:r>
              <a:rPr lang="en-AU" dirty="0"/>
              <a:t>RRSIG signed by key3</a:t>
            </a:r>
          </a:p>
        </p:txBody>
      </p:sp>
      <p:sp>
        <p:nvSpPr>
          <p:cNvPr id="7" name="TextBox 6">
            <a:extLst>
              <a:ext uri="{FF2B5EF4-FFF2-40B4-BE49-F238E27FC236}">
                <a16:creationId xmlns:a16="http://schemas.microsoft.com/office/drawing/2014/main" id="{C1AF1E88-AD91-3E45-1E12-92A990660EC5}"/>
              </a:ext>
            </a:extLst>
          </p:cNvPr>
          <p:cNvSpPr txBox="1"/>
          <p:nvPr/>
        </p:nvSpPr>
        <p:spPr>
          <a:xfrm>
            <a:off x="4703091" y="4861124"/>
            <a:ext cx="2583721" cy="646331"/>
          </a:xfrm>
          <a:prstGeom prst="rect">
            <a:avLst/>
          </a:prstGeom>
          <a:noFill/>
        </p:spPr>
        <p:txBody>
          <a:bodyPr wrap="none" rtlCol="0">
            <a:spAutoFit/>
          </a:bodyPr>
          <a:lstStyle/>
          <a:p>
            <a:r>
              <a:rPr lang="en-AU" dirty="0"/>
              <a:t>DNSKEY </a:t>
            </a:r>
            <a:r>
              <a:rPr lang="en-AU" dirty="0" err="1"/>
              <a:t>potaroo.net</a:t>
            </a:r>
            <a:r>
              <a:rPr lang="en-AU" dirty="0"/>
              <a:t> key3</a:t>
            </a:r>
          </a:p>
          <a:p>
            <a:r>
              <a:rPr lang="en-AU" dirty="0"/>
              <a:t>RRSIG signed by key3</a:t>
            </a:r>
          </a:p>
        </p:txBody>
      </p:sp>
      <p:sp>
        <p:nvSpPr>
          <p:cNvPr id="9" name="TextBox 8">
            <a:extLst>
              <a:ext uri="{FF2B5EF4-FFF2-40B4-BE49-F238E27FC236}">
                <a16:creationId xmlns:a16="http://schemas.microsoft.com/office/drawing/2014/main" id="{8FFAF624-47A4-33F2-B837-56326B254790}"/>
              </a:ext>
            </a:extLst>
          </p:cNvPr>
          <p:cNvSpPr txBox="1"/>
          <p:nvPr/>
        </p:nvSpPr>
        <p:spPr>
          <a:xfrm>
            <a:off x="3365546" y="3767778"/>
            <a:ext cx="2675091" cy="923330"/>
          </a:xfrm>
          <a:prstGeom prst="rect">
            <a:avLst/>
          </a:prstGeom>
          <a:noFill/>
        </p:spPr>
        <p:txBody>
          <a:bodyPr wrap="none" rtlCol="0">
            <a:spAutoFit/>
          </a:bodyPr>
          <a:lstStyle/>
          <a:p>
            <a:r>
              <a:rPr lang="en-AU" dirty="0"/>
              <a:t>DS </a:t>
            </a:r>
            <a:r>
              <a:rPr lang="en-AU" dirty="0" err="1"/>
              <a:t>potaroo.net</a:t>
            </a:r>
            <a:r>
              <a:rPr lang="en-AU" dirty="0"/>
              <a:t> hash(key3)</a:t>
            </a:r>
          </a:p>
          <a:p>
            <a:r>
              <a:rPr lang="en-AU" dirty="0"/>
              <a:t>RRSIG signed by key2</a:t>
            </a:r>
          </a:p>
          <a:p>
            <a:endParaRPr lang="en-AU" dirty="0"/>
          </a:p>
        </p:txBody>
      </p:sp>
      <p:sp>
        <p:nvSpPr>
          <p:cNvPr id="11" name="TextBox 10">
            <a:extLst>
              <a:ext uri="{FF2B5EF4-FFF2-40B4-BE49-F238E27FC236}">
                <a16:creationId xmlns:a16="http://schemas.microsoft.com/office/drawing/2014/main" id="{215ADF6D-B5EE-0550-3E51-E632BEDF1FD0}"/>
              </a:ext>
            </a:extLst>
          </p:cNvPr>
          <p:cNvSpPr txBox="1"/>
          <p:nvPr/>
        </p:nvSpPr>
        <p:spPr>
          <a:xfrm>
            <a:off x="2518235" y="3046399"/>
            <a:ext cx="3737429" cy="646331"/>
          </a:xfrm>
          <a:prstGeom prst="rect">
            <a:avLst/>
          </a:prstGeom>
          <a:noFill/>
        </p:spPr>
        <p:txBody>
          <a:bodyPr wrap="square">
            <a:spAutoFit/>
          </a:bodyPr>
          <a:lstStyle/>
          <a:p>
            <a:r>
              <a:rPr lang="en-AU" dirty="0"/>
              <a:t>DNSKEY net key2</a:t>
            </a:r>
          </a:p>
          <a:p>
            <a:r>
              <a:rPr lang="en-AU" dirty="0"/>
              <a:t>RRSIG signed by key2</a:t>
            </a:r>
          </a:p>
        </p:txBody>
      </p:sp>
      <p:sp>
        <p:nvSpPr>
          <p:cNvPr id="13" name="TextBox 12">
            <a:extLst>
              <a:ext uri="{FF2B5EF4-FFF2-40B4-BE49-F238E27FC236}">
                <a16:creationId xmlns:a16="http://schemas.microsoft.com/office/drawing/2014/main" id="{31429E94-0F28-10E5-7D18-F61BB10B5211}"/>
              </a:ext>
            </a:extLst>
          </p:cNvPr>
          <p:cNvSpPr txBox="1"/>
          <p:nvPr/>
        </p:nvSpPr>
        <p:spPr>
          <a:xfrm>
            <a:off x="965290" y="1544723"/>
            <a:ext cx="2336711" cy="1477328"/>
          </a:xfrm>
          <a:prstGeom prst="rect">
            <a:avLst/>
          </a:prstGeom>
          <a:noFill/>
        </p:spPr>
        <p:txBody>
          <a:bodyPr wrap="square">
            <a:spAutoFit/>
          </a:bodyPr>
          <a:lstStyle/>
          <a:p>
            <a:r>
              <a:rPr lang="en-AU" dirty="0"/>
              <a:t>DNSKEY . key 1</a:t>
            </a:r>
          </a:p>
          <a:p>
            <a:r>
              <a:rPr lang="en-AU" dirty="0"/>
              <a:t>RRSIG signed by key 1</a:t>
            </a:r>
          </a:p>
          <a:p>
            <a:r>
              <a:rPr lang="en-AU" dirty="0"/>
              <a:t>NS net</a:t>
            </a:r>
          </a:p>
          <a:p>
            <a:r>
              <a:rPr lang="en-AU" dirty="0"/>
              <a:t>DS net hash(key2)</a:t>
            </a:r>
          </a:p>
          <a:p>
            <a:r>
              <a:rPr lang="en-AU" dirty="0"/>
              <a:t>RRSIG signed by key1</a:t>
            </a:r>
          </a:p>
        </p:txBody>
      </p:sp>
      <p:sp>
        <p:nvSpPr>
          <p:cNvPr id="14" name="Right Brace 13">
            <a:extLst>
              <a:ext uri="{FF2B5EF4-FFF2-40B4-BE49-F238E27FC236}">
                <a16:creationId xmlns:a16="http://schemas.microsoft.com/office/drawing/2014/main" id="{DEA86F90-F406-BD76-4027-5F44E6F987AD}"/>
              </a:ext>
            </a:extLst>
          </p:cNvPr>
          <p:cNvSpPr/>
          <p:nvPr/>
        </p:nvSpPr>
        <p:spPr>
          <a:xfrm>
            <a:off x="6039289" y="2908958"/>
            <a:ext cx="249627" cy="15675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5" name="Right Brace 14">
            <a:extLst>
              <a:ext uri="{FF2B5EF4-FFF2-40B4-BE49-F238E27FC236}">
                <a16:creationId xmlns:a16="http://schemas.microsoft.com/office/drawing/2014/main" id="{EF930AF4-DCE3-1323-8F6D-69104743A5BB}"/>
              </a:ext>
            </a:extLst>
          </p:cNvPr>
          <p:cNvSpPr/>
          <p:nvPr/>
        </p:nvSpPr>
        <p:spPr>
          <a:xfrm>
            <a:off x="7968384" y="4647700"/>
            <a:ext cx="249627" cy="156754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6" name="Right Brace 15">
            <a:extLst>
              <a:ext uri="{FF2B5EF4-FFF2-40B4-BE49-F238E27FC236}">
                <a16:creationId xmlns:a16="http://schemas.microsoft.com/office/drawing/2014/main" id="{F7ACFB75-273E-7AD7-3E1E-CB6825BEF7D1}"/>
              </a:ext>
            </a:extLst>
          </p:cNvPr>
          <p:cNvSpPr/>
          <p:nvPr/>
        </p:nvSpPr>
        <p:spPr>
          <a:xfrm>
            <a:off x="3098512" y="1544724"/>
            <a:ext cx="203489" cy="132556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AU"/>
          </a:p>
        </p:txBody>
      </p:sp>
      <p:sp>
        <p:nvSpPr>
          <p:cNvPr id="17" name="TextBox 16">
            <a:extLst>
              <a:ext uri="{FF2B5EF4-FFF2-40B4-BE49-F238E27FC236}">
                <a16:creationId xmlns:a16="http://schemas.microsoft.com/office/drawing/2014/main" id="{B1BD3D6E-3816-CF18-0864-919A5E5FB1A2}"/>
              </a:ext>
            </a:extLst>
          </p:cNvPr>
          <p:cNvSpPr txBox="1"/>
          <p:nvPr/>
        </p:nvSpPr>
        <p:spPr>
          <a:xfrm>
            <a:off x="3432628" y="1999211"/>
            <a:ext cx="1123834" cy="369332"/>
          </a:xfrm>
          <a:prstGeom prst="rect">
            <a:avLst/>
          </a:prstGeom>
          <a:noFill/>
        </p:spPr>
        <p:txBody>
          <a:bodyPr wrap="none" rtlCol="0">
            <a:spAutoFit/>
          </a:bodyPr>
          <a:lstStyle/>
          <a:p>
            <a:r>
              <a:rPr lang="en-AU" dirty="0"/>
              <a:t>Root zone</a:t>
            </a:r>
          </a:p>
        </p:txBody>
      </p:sp>
      <p:sp>
        <p:nvSpPr>
          <p:cNvPr id="18" name="Curved Right Arrow 17">
            <a:extLst>
              <a:ext uri="{FF2B5EF4-FFF2-40B4-BE49-F238E27FC236}">
                <a16:creationId xmlns:a16="http://schemas.microsoft.com/office/drawing/2014/main" id="{7B2082C6-A731-396D-EFA7-743CB874FD2A}"/>
              </a:ext>
            </a:extLst>
          </p:cNvPr>
          <p:cNvSpPr/>
          <p:nvPr/>
        </p:nvSpPr>
        <p:spPr>
          <a:xfrm>
            <a:off x="838200" y="2234264"/>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19" name="TextBox 18">
            <a:extLst>
              <a:ext uri="{FF2B5EF4-FFF2-40B4-BE49-F238E27FC236}">
                <a16:creationId xmlns:a16="http://schemas.microsoft.com/office/drawing/2014/main" id="{C7CF410E-D022-BFB5-3E53-66F9017F0507}"/>
              </a:ext>
            </a:extLst>
          </p:cNvPr>
          <p:cNvSpPr txBox="1"/>
          <p:nvPr/>
        </p:nvSpPr>
        <p:spPr>
          <a:xfrm>
            <a:off x="6288916" y="3486146"/>
            <a:ext cx="1053622" cy="369332"/>
          </a:xfrm>
          <a:prstGeom prst="rect">
            <a:avLst/>
          </a:prstGeom>
          <a:noFill/>
        </p:spPr>
        <p:txBody>
          <a:bodyPr wrap="none" rtlCol="0">
            <a:spAutoFit/>
          </a:bodyPr>
          <a:lstStyle/>
          <a:p>
            <a:r>
              <a:rPr lang="en-AU" dirty="0" err="1"/>
              <a:t>.net</a:t>
            </a:r>
            <a:r>
              <a:rPr lang="en-AU" dirty="0"/>
              <a:t> zone</a:t>
            </a:r>
          </a:p>
        </p:txBody>
      </p:sp>
      <p:sp>
        <p:nvSpPr>
          <p:cNvPr id="20" name="Curved Right Arrow 19">
            <a:extLst>
              <a:ext uri="{FF2B5EF4-FFF2-40B4-BE49-F238E27FC236}">
                <a16:creationId xmlns:a16="http://schemas.microsoft.com/office/drawing/2014/main" id="{5C55F14E-9425-2A1F-9ADA-9A3F594B537A}"/>
              </a:ext>
            </a:extLst>
          </p:cNvPr>
          <p:cNvSpPr/>
          <p:nvPr/>
        </p:nvSpPr>
        <p:spPr>
          <a:xfrm>
            <a:off x="2391145" y="3252981"/>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1" name="Curved Right Arrow 20">
            <a:extLst>
              <a:ext uri="{FF2B5EF4-FFF2-40B4-BE49-F238E27FC236}">
                <a16:creationId xmlns:a16="http://schemas.microsoft.com/office/drawing/2014/main" id="{505FE163-00DA-E9B5-F8C0-E4B4FE5630CA}"/>
              </a:ext>
            </a:extLst>
          </p:cNvPr>
          <p:cNvSpPr/>
          <p:nvPr/>
        </p:nvSpPr>
        <p:spPr>
          <a:xfrm>
            <a:off x="3238456" y="3996278"/>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2" name="TextBox 21">
            <a:extLst>
              <a:ext uri="{FF2B5EF4-FFF2-40B4-BE49-F238E27FC236}">
                <a16:creationId xmlns:a16="http://schemas.microsoft.com/office/drawing/2014/main" id="{631A7CE2-D79E-0E38-11AD-702F672F4D25}"/>
              </a:ext>
            </a:extLst>
          </p:cNvPr>
          <p:cNvSpPr txBox="1"/>
          <p:nvPr/>
        </p:nvSpPr>
        <p:spPr>
          <a:xfrm>
            <a:off x="8372772" y="5189915"/>
            <a:ext cx="1802096" cy="369332"/>
          </a:xfrm>
          <a:prstGeom prst="rect">
            <a:avLst/>
          </a:prstGeom>
          <a:noFill/>
        </p:spPr>
        <p:txBody>
          <a:bodyPr wrap="none" rtlCol="0">
            <a:spAutoFit/>
          </a:bodyPr>
          <a:lstStyle/>
          <a:p>
            <a:r>
              <a:rPr lang="en-AU" dirty="0" err="1"/>
              <a:t>potaroo.net</a:t>
            </a:r>
            <a:r>
              <a:rPr lang="en-AU" dirty="0"/>
              <a:t> zone</a:t>
            </a:r>
          </a:p>
        </p:txBody>
      </p:sp>
      <p:sp>
        <p:nvSpPr>
          <p:cNvPr id="23" name="Curved Right Arrow 22">
            <a:extLst>
              <a:ext uri="{FF2B5EF4-FFF2-40B4-BE49-F238E27FC236}">
                <a16:creationId xmlns:a16="http://schemas.microsoft.com/office/drawing/2014/main" id="{B86119F7-EA80-2AE9-7717-626302C41C59}"/>
              </a:ext>
            </a:extLst>
          </p:cNvPr>
          <p:cNvSpPr/>
          <p:nvPr/>
        </p:nvSpPr>
        <p:spPr>
          <a:xfrm>
            <a:off x="4576001" y="5067706"/>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4" name="Curved Right Arrow 23">
            <a:extLst>
              <a:ext uri="{FF2B5EF4-FFF2-40B4-BE49-F238E27FC236}">
                <a16:creationId xmlns:a16="http://schemas.microsoft.com/office/drawing/2014/main" id="{CF06BE80-1523-1480-CB57-F9CFEFC7B0FD}"/>
              </a:ext>
            </a:extLst>
          </p:cNvPr>
          <p:cNvSpPr/>
          <p:nvPr/>
        </p:nvSpPr>
        <p:spPr>
          <a:xfrm>
            <a:off x="5413443" y="5775494"/>
            <a:ext cx="127090" cy="23316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5" name="Freeform 24">
            <a:extLst>
              <a:ext uri="{FF2B5EF4-FFF2-40B4-BE49-F238E27FC236}">
                <a16:creationId xmlns:a16="http://schemas.microsoft.com/office/drawing/2014/main" id="{775CED5D-C603-91DF-39EC-E055AEC59621}"/>
              </a:ext>
            </a:extLst>
          </p:cNvPr>
          <p:cNvSpPr/>
          <p:nvPr/>
        </p:nvSpPr>
        <p:spPr>
          <a:xfrm>
            <a:off x="5427357" y="4237031"/>
            <a:ext cx="1437900" cy="697826"/>
          </a:xfrm>
          <a:custGeom>
            <a:avLst/>
            <a:gdLst>
              <a:gd name="connsiteX0" fmla="*/ 1437900 w 1437900"/>
              <a:gd name="connsiteY0" fmla="*/ 697826 h 697826"/>
              <a:gd name="connsiteX1" fmla="*/ 88072 w 1437900"/>
              <a:gd name="connsiteY1" fmla="*/ 59198 h 697826"/>
              <a:gd name="connsiteX2" fmla="*/ 117100 w 1437900"/>
              <a:gd name="connsiteY2" fmla="*/ 247883 h 697826"/>
              <a:gd name="connsiteX3" fmla="*/ 986 w 1437900"/>
              <a:gd name="connsiteY3" fmla="*/ 37426 h 697826"/>
              <a:gd name="connsiteX4" fmla="*/ 189672 w 1437900"/>
              <a:gd name="connsiteY4" fmla="*/ 1140 h 6978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7900" h="697826">
                <a:moveTo>
                  <a:pt x="1437900" y="697826"/>
                </a:moveTo>
                <a:cubicBezTo>
                  <a:pt x="873052" y="416007"/>
                  <a:pt x="308205" y="134188"/>
                  <a:pt x="88072" y="59198"/>
                </a:cubicBezTo>
                <a:cubicBezTo>
                  <a:pt x="-132061" y="-15792"/>
                  <a:pt x="131614" y="251512"/>
                  <a:pt x="117100" y="247883"/>
                </a:cubicBezTo>
                <a:cubicBezTo>
                  <a:pt x="102586" y="244254"/>
                  <a:pt x="-11109" y="78550"/>
                  <a:pt x="986" y="37426"/>
                </a:cubicBezTo>
                <a:cubicBezTo>
                  <a:pt x="13081" y="-3698"/>
                  <a:pt x="101376" y="-1279"/>
                  <a:pt x="189672" y="114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Freeform 25">
            <a:extLst>
              <a:ext uri="{FF2B5EF4-FFF2-40B4-BE49-F238E27FC236}">
                <a16:creationId xmlns:a16="http://schemas.microsoft.com/office/drawing/2014/main" id="{B5D67804-70FD-E176-FE3E-CDCDBC050761}"/>
              </a:ext>
            </a:extLst>
          </p:cNvPr>
          <p:cNvSpPr/>
          <p:nvPr/>
        </p:nvSpPr>
        <p:spPr>
          <a:xfrm>
            <a:off x="3249520" y="2603230"/>
            <a:ext cx="851314" cy="534111"/>
          </a:xfrm>
          <a:custGeom>
            <a:avLst/>
            <a:gdLst>
              <a:gd name="connsiteX0" fmla="*/ 851314 w 851314"/>
              <a:gd name="connsiteY0" fmla="*/ 534111 h 534111"/>
              <a:gd name="connsiteX1" fmla="*/ 38514 w 851314"/>
              <a:gd name="connsiteY1" fmla="*/ 11597 h 534111"/>
              <a:gd name="connsiteX2" fmla="*/ 118342 w 851314"/>
              <a:gd name="connsiteY2" fmla="*/ 214797 h 534111"/>
              <a:gd name="connsiteX3" fmla="*/ 2228 w 851314"/>
              <a:gd name="connsiteY3" fmla="*/ 18854 h 534111"/>
              <a:gd name="connsiteX4" fmla="*/ 234456 w 851314"/>
              <a:gd name="connsiteY4" fmla="*/ 18854 h 5341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1314" h="534111">
                <a:moveTo>
                  <a:pt x="851314" y="534111"/>
                </a:moveTo>
                <a:cubicBezTo>
                  <a:pt x="505995" y="299463"/>
                  <a:pt x="160676" y="64816"/>
                  <a:pt x="38514" y="11597"/>
                </a:cubicBezTo>
                <a:cubicBezTo>
                  <a:pt x="-83648" y="-41622"/>
                  <a:pt x="124390" y="213588"/>
                  <a:pt x="118342" y="214797"/>
                </a:cubicBezTo>
                <a:cubicBezTo>
                  <a:pt x="112294" y="216006"/>
                  <a:pt x="-17124" y="51511"/>
                  <a:pt x="2228" y="18854"/>
                </a:cubicBezTo>
                <a:cubicBezTo>
                  <a:pt x="21580" y="-13803"/>
                  <a:pt x="128018" y="2525"/>
                  <a:pt x="234456" y="18854"/>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TextBox 26">
            <a:extLst>
              <a:ext uri="{FF2B5EF4-FFF2-40B4-BE49-F238E27FC236}">
                <a16:creationId xmlns:a16="http://schemas.microsoft.com/office/drawing/2014/main" id="{FB9E9FA0-489E-84BF-01E4-C95589A184D6}"/>
              </a:ext>
            </a:extLst>
          </p:cNvPr>
          <p:cNvSpPr txBox="1"/>
          <p:nvPr/>
        </p:nvSpPr>
        <p:spPr>
          <a:xfrm>
            <a:off x="8030226" y="1458640"/>
            <a:ext cx="3657690" cy="2862322"/>
          </a:xfrm>
          <a:prstGeom prst="rect">
            <a:avLst/>
          </a:prstGeom>
          <a:noFill/>
        </p:spPr>
        <p:txBody>
          <a:bodyPr wrap="square" rtlCol="0">
            <a:spAutoFit/>
          </a:bodyPr>
          <a:lstStyle/>
          <a:p>
            <a:r>
              <a:rPr lang="en-AU" dirty="0">
                <a:solidFill>
                  <a:schemeClr val="bg1">
                    <a:lumMod val="65000"/>
                  </a:schemeClr>
                </a:solidFill>
              </a:rPr>
              <a:t>Why should I trust key 3?</a:t>
            </a:r>
          </a:p>
          <a:p>
            <a:r>
              <a:rPr lang="en-AU" dirty="0">
                <a:solidFill>
                  <a:schemeClr val="bg1">
                    <a:lumMod val="65000"/>
                  </a:schemeClr>
                </a:solidFill>
              </a:rPr>
              <a:t>Because key2 has signed over key3</a:t>
            </a:r>
          </a:p>
          <a:p>
            <a:endParaRPr lang="en-AU" dirty="0">
              <a:solidFill>
                <a:schemeClr val="bg1">
                  <a:lumMod val="65000"/>
                </a:schemeClr>
              </a:solidFill>
            </a:endParaRPr>
          </a:p>
          <a:p>
            <a:r>
              <a:rPr lang="en-AU" dirty="0">
                <a:solidFill>
                  <a:schemeClr val="bg1">
                    <a:lumMod val="65000"/>
                  </a:schemeClr>
                </a:solidFill>
              </a:rPr>
              <a:t>Why should I trust key2?</a:t>
            </a:r>
          </a:p>
          <a:p>
            <a:r>
              <a:rPr lang="en-AU" dirty="0">
                <a:solidFill>
                  <a:schemeClr val="bg1">
                    <a:lumMod val="65000"/>
                  </a:schemeClr>
                </a:solidFill>
              </a:rPr>
              <a:t>Because key1 has signed over key2</a:t>
            </a:r>
          </a:p>
          <a:p>
            <a:endParaRPr lang="en-AU" dirty="0">
              <a:solidFill>
                <a:schemeClr val="bg1">
                  <a:lumMod val="65000"/>
                </a:schemeClr>
              </a:solidFill>
            </a:endParaRPr>
          </a:p>
          <a:p>
            <a:r>
              <a:rPr lang="en-AU" dirty="0">
                <a:solidFill>
                  <a:schemeClr val="bg1">
                    <a:lumMod val="65000"/>
                  </a:schemeClr>
                </a:solidFill>
              </a:rPr>
              <a:t>Why should I trust key1?</a:t>
            </a:r>
          </a:p>
          <a:p>
            <a:r>
              <a:rPr lang="en-AU" dirty="0">
                <a:solidFill>
                  <a:schemeClr val="bg1">
                    <a:lumMod val="65000"/>
                  </a:schemeClr>
                </a:solidFill>
              </a:rPr>
              <a:t>Because I have been configured to</a:t>
            </a:r>
          </a:p>
          <a:p>
            <a:r>
              <a:rPr lang="en-AU" dirty="0">
                <a:solidFill>
                  <a:schemeClr val="bg1">
                    <a:lumMod val="65000"/>
                  </a:schemeClr>
                </a:solidFill>
              </a:rPr>
              <a:t>regard the root key (key1) as a trust anchor</a:t>
            </a:r>
          </a:p>
        </p:txBody>
      </p:sp>
    </p:spTree>
    <p:extLst>
      <p:ext uri="{BB962C8B-B14F-4D97-AF65-F5344CB8AC3E}">
        <p14:creationId xmlns:p14="http://schemas.microsoft.com/office/powerpoint/2010/main" val="3987782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0AF6F-BDF6-602C-0661-B68467E6EA06}"/>
              </a:ext>
            </a:extLst>
          </p:cNvPr>
          <p:cNvSpPr>
            <a:spLocks noGrp="1"/>
          </p:cNvSpPr>
          <p:nvPr>
            <p:ph type="title"/>
          </p:nvPr>
        </p:nvSpPr>
        <p:spPr/>
        <p:txBody>
          <a:bodyPr/>
          <a:lstStyle/>
          <a:p>
            <a:r>
              <a:rPr lang="en-AU" dirty="0"/>
              <a:t>DNSSEC Validation</a:t>
            </a:r>
          </a:p>
        </p:txBody>
      </p:sp>
      <p:sp>
        <p:nvSpPr>
          <p:cNvPr id="3" name="Content Placeholder 2">
            <a:extLst>
              <a:ext uri="{FF2B5EF4-FFF2-40B4-BE49-F238E27FC236}">
                <a16:creationId xmlns:a16="http://schemas.microsoft.com/office/drawing/2014/main" id="{89F54C18-E1A8-970A-5047-26DB8E352FE3}"/>
              </a:ext>
            </a:extLst>
          </p:cNvPr>
          <p:cNvSpPr>
            <a:spLocks noGrp="1"/>
          </p:cNvSpPr>
          <p:nvPr>
            <p:ph idx="1"/>
          </p:nvPr>
        </p:nvSpPr>
        <p:spPr/>
        <p:txBody>
          <a:bodyPr>
            <a:normAutofit lnSpcReduction="10000"/>
          </a:bodyPr>
          <a:lstStyle/>
          <a:p>
            <a:r>
              <a:rPr lang="en-AU" sz="2000" dirty="0"/>
              <a:t>Retrieve the zone signing key(s) for this zone (DNSKEY)</a:t>
            </a:r>
          </a:p>
          <a:p>
            <a:r>
              <a:rPr lang="en-AU" sz="2000" dirty="0"/>
              <a:t>Check that the signature matches the couplet of the </a:t>
            </a:r>
            <a:r>
              <a:rPr lang="en-AU" sz="2000" dirty="0" err="1"/>
              <a:t>RRdata</a:t>
            </a:r>
            <a:r>
              <a:rPr lang="en-AU" sz="2000" dirty="0"/>
              <a:t> and and the zone key</a:t>
            </a:r>
          </a:p>
          <a:p>
            <a:r>
              <a:rPr lang="en-AU" sz="2000" dirty="0"/>
              <a:t>Check that the signature of the DNSKEY record matches the couplet of the </a:t>
            </a:r>
            <a:r>
              <a:rPr lang="en-AU" sz="2000" dirty="0" err="1"/>
              <a:t>RRdata</a:t>
            </a:r>
            <a:r>
              <a:rPr lang="en-AU" sz="2000" dirty="0"/>
              <a:t> and and the zone key</a:t>
            </a:r>
          </a:p>
          <a:p>
            <a:r>
              <a:rPr lang="en-AU" sz="2000" dirty="0"/>
              <a:t>So if I trust the zone key, then I can trust this record</a:t>
            </a:r>
          </a:p>
          <a:p>
            <a:r>
              <a:rPr lang="en-AU" sz="2000" dirty="0"/>
              <a:t>Why should I trust the zone key (DNSKEY)?</a:t>
            </a:r>
          </a:p>
          <a:p>
            <a:r>
              <a:rPr lang="en-AU" sz="2000" dirty="0"/>
              <a:t>Query the zone parent for the Delegation Signer (DS) record</a:t>
            </a:r>
          </a:p>
          <a:p>
            <a:r>
              <a:rPr lang="en-AU" sz="2000" dirty="0"/>
              <a:t>Validate the signature of the DS record in the parent zone</a:t>
            </a:r>
          </a:p>
          <a:p>
            <a:r>
              <a:rPr lang="en-AU" sz="2000" dirty="0"/>
              <a:t>Repeat for the parent zone</a:t>
            </a:r>
          </a:p>
          <a:p>
            <a:endParaRPr lang="en-AU" sz="2000" dirty="0"/>
          </a:p>
          <a:p>
            <a:r>
              <a:rPr lang="en-AU" sz="2000" dirty="0"/>
              <a:t>Once you get to the root zone check that the key you have retrieved from the DNS matches the root zone key that you have pre-loaded as your single trust point</a:t>
            </a:r>
          </a:p>
          <a:p>
            <a:pPr marL="0" indent="0">
              <a:buNone/>
            </a:pPr>
            <a:endParaRPr lang="en-AU" sz="2000" dirty="0"/>
          </a:p>
          <a:p>
            <a:endParaRPr lang="en-AU" sz="2000" dirty="0"/>
          </a:p>
        </p:txBody>
      </p:sp>
      <p:sp>
        <p:nvSpPr>
          <p:cNvPr id="5" name="Curved Left Arrow 4">
            <a:extLst>
              <a:ext uri="{FF2B5EF4-FFF2-40B4-BE49-F238E27FC236}">
                <a16:creationId xmlns:a16="http://schemas.microsoft.com/office/drawing/2014/main" id="{7E92F38D-7F6E-8543-BF6E-5F6F40EEC99D}"/>
              </a:ext>
            </a:extLst>
          </p:cNvPr>
          <p:cNvSpPr/>
          <p:nvPr/>
        </p:nvSpPr>
        <p:spPr>
          <a:xfrm flipH="1" flipV="1">
            <a:off x="268513" y="1857830"/>
            <a:ext cx="486228" cy="302622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Tree>
    <p:extLst>
      <p:ext uri="{BB962C8B-B14F-4D97-AF65-F5344CB8AC3E}">
        <p14:creationId xmlns:p14="http://schemas.microsoft.com/office/powerpoint/2010/main" val="2107726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57207-76A7-244E-5411-A68D86018037}"/>
              </a:ext>
            </a:extLst>
          </p:cNvPr>
          <p:cNvSpPr>
            <a:spLocks noGrp="1"/>
          </p:cNvSpPr>
          <p:nvPr>
            <p:ph type="title"/>
          </p:nvPr>
        </p:nvSpPr>
        <p:spPr/>
        <p:txBody>
          <a:bodyPr/>
          <a:lstStyle/>
          <a:p>
            <a:r>
              <a:rPr lang="en-AU" dirty="0"/>
              <a:t>DNSSEC Validation</a:t>
            </a:r>
          </a:p>
        </p:txBody>
      </p:sp>
      <p:sp>
        <p:nvSpPr>
          <p:cNvPr id="3" name="Content Placeholder 2">
            <a:extLst>
              <a:ext uri="{FF2B5EF4-FFF2-40B4-BE49-F238E27FC236}">
                <a16:creationId xmlns:a16="http://schemas.microsoft.com/office/drawing/2014/main" id="{E2B44FF7-E38C-C08D-8695-CBEEF820A532}"/>
              </a:ext>
            </a:extLst>
          </p:cNvPr>
          <p:cNvSpPr>
            <a:spLocks noGrp="1"/>
          </p:cNvSpPr>
          <p:nvPr>
            <p:ph idx="1"/>
          </p:nvPr>
        </p:nvSpPr>
        <p:spPr/>
        <p:txBody>
          <a:bodyPr/>
          <a:lstStyle/>
          <a:p>
            <a:r>
              <a:rPr lang="en-AU" dirty="0"/>
              <a:t>This is like Authoritative Server discovery in the DNS, but in reverse</a:t>
            </a:r>
          </a:p>
          <a:p>
            <a:r>
              <a:rPr lang="en-AU" dirty="0"/>
              <a:t>At each level the client retrieves the DS and DNSKEY resource records and then moves UP a level to the parent zone</a:t>
            </a:r>
          </a:p>
          <a:p>
            <a:r>
              <a:rPr lang="en-AU" dirty="0"/>
              <a:t>Until it reaches the root zone</a:t>
            </a:r>
          </a:p>
          <a:p>
            <a:endParaRPr lang="en-AU" dirty="0"/>
          </a:p>
          <a:p>
            <a:r>
              <a:rPr lang="en-AU" dirty="0"/>
              <a:t>Then if performs the sequence of crypto operations to validate the chain of signatures</a:t>
            </a:r>
          </a:p>
        </p:txBody>
      </p:sp>
    </p:spTree>
    <p:extLst>
      <p:ext uri="{BB962C8B-B14F-4D97-AF65-F5344CB8AC3E}">
        <p14:creationId xmlns:p14="http://schemas.microsoft.com/office/powerpoint/2010/main" val="2011683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0C8C9-BE4E-4311-1417-B3EB5C989F3E}"/>
              </a:ext>
            </a:extLst>
          </p:cNvPr>
          <p:cNvSpPr>
            <a:spLocks noGrp="1"/>
          </p:cNvSpPr>
          <p:nvPr>
            <p:ph type="title"/>
          </p:nvPr>
        </p:nvSpPr>
        <p:spPr/>
        <p:txBody>
          <a:bodyPr/>
          <a:lstStyle/>
          <a:p>
            <a:r>
              <a:rPr lang="en-AU" dirty="0"/>
              <a:t>DNSSEC Validation can be slow</a:t>
            </a:r>
          </a:p>
        </p:txBody>
      </p:sp>
      <p:sp>
        <p:nvSpPr>
          <p:cNvPr id="3" name="Content Placeholder 2">
            <a:extLst>
              <a:ext uri="{FF2B5EF4-FFF2-40B4-BE49-F238E27FC236}">
                <a16:creationId xmlns:a16="http://schemas.microsoft.com/office/drawing/2014/main" id="{CB9AB930-CA3A-CC3F-9526-BB5C5848DC4A}"/>
              </a:ext>
            </a:extLst>
          </p:cNvPr>
          <p:cNvSpPr>
            <a:spLocks noGrp="1"/>
          </p:cNvSpPr>
          <p:nvPr>
            <p:ph idx="1"/>
          </p:nvPr>
        </p:nvSpPr>
        <p:spPr/>
        <p:txBody>
          <a:bodyPr/>
          <a:lstStyle/>
          <a:p>
            <a:pPr lvl="1"/>
            <a:r>
              <a:rPr lang="en-AU" dirty="0"/>
              <a:t>For each level the validating client needs to retrieve the DNSSEC-signed DS and DNSKEY records</a:t>
            </a:r>
          </a:p>
          <a:p>
            <a:pPr lvl="1"/>
            <a:r>
              <a:rPr lang="en-AU" dirty="0"/>
              <a:t>For each record the validating client needs to perform a crypto validation operation</a:t>
            </a:r>
          </a:p>
          <a:p>
            <a:pPr lvl="1"/>
            <a:r>
              <a:rPr lang="en-AU" dirty="0"/>
              <a:t>E.g. for </a:t>
            </a:r>
            <a:r>
              <a:rPr lang="en-AU" dirty="0">
                <a:hlinkClick r:id="rId2"/>
              </a:rPr>
              <a:t>www.potaroo.net</a:t>
            </a:r>
            <a:r>
              <a:rPr lang="en-AU" dirty="0"/>
              <a:t> that’s 5 additional DNS queries and 6 crypto operations:</a:t>
            </a:r>
          </a:p>
          <a:p>
            <a:pPr lvl="2"/>
            <a:r>
              <a:rPr lang="en-AU" dirty="0"/>
              <a:t>DNSKEY </a:t>
            </a:r>
            <a:r>
              <a:rPr lang="en-AU" dirty="0" err="1"/>
              <a:t>potaroo.net</a:t>
            </a:r>
            <a:r>
              <a:rPr lang="en-AU" dirty="0"/>
              <a:t> @ns1.potaroo.net</a:t>
            </a:r>
          </a:p>
          <a:p>
            <a:pPr lvl="2"/>
            <a:r>
              <a:rPr lang="en-AU" dirty="0"/>
              <a:t>DS </a:t>
            </a:r>
            <a:r>
              <a:rPr lang="en-AU" dirty="0" err="1"/>
              <a:t>potaroo.net</a:t>
            </a:r>
            <a:r>
              <a:rPr lang="en-AU" dirty="0"/>
              <a:t> @</a:t>
            </a:r>
            <a:r>
              <a:rPr lang="en-AU" dirty="0" err="1"/>
              <a:t>a.gtld-servers.net</a:t>
            </a:r>
            <a:endParaRPr lang="en-AU" dirty="0"/>
          </a:p>
          <a:p>
            <a:pPr lvl="2"/>
            <a:r>
              <a:rPr lang="en-AU" dirty="0"/>
              <a:t>DNSKEY net @</a:t>
            </a:r>
            <a:r>
              <a:rPr lang="en-AU" dirty="0" err="1"/>
              <a:t>a.gtld-servers.net</a:t>
            </a:r>
            <a:endParaRPr lang="en-AU" dirty="0"/>
          </a:p>
          <a:p>
            <a:pPr lvl="2"/>
            <a:r>
              <a:rPr lang="en-AU" dirty="0"/>
              <a:t>DS net @</a:t>
            </a:r>
            <a:r>
              <a:rPr lang="en-AU" dirty="0" err="1"/>
              <a:t>a.root-servers.net</a:t>
            </a:r>
            <a:endParaRPr lang="en-AU" dirty="0"/>
          </a:p>
          <a:p>
            <a:pPr lvl="2"/>
            <a:r>
              <a:rPr lang="en-AU" dirty="0"/>
              <a:t>DNSKEY . @</a:t>
            </a:r>
            <a:r>
              <a:rPr lang="en-AU" dirty="0" err="1"/>
              <a:t>a.root-servers.net</a:t>
            </a:r>
            <a:endParaRPr lang="en-AU" dirty="0"/>
          </a:p>
        </p:txBody>
      </p:sp>
    </p:spTree>
    <p:extLst>
      <p:ext uri="{BB962C8B-B14F-4D97-AF65-F5344CB8AC3E}">
        <p14:creationId xmlns:p14="http://schemas.microsoft.com/office/powerpoint/2010/main" val="1598746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52F8-C3EC-19EF-AA5F-23BD1053417C}"/>
              </a:ext>
            </a:extLst>
          </p:cNvPr>
          <p:cNvSpPr>
            <a:spLocks noGrp="1"/>
          </p:cNvSpPr>
          <p:nvPr>
            <p:ph type="title"/>
          </p:nvPr>
        </p:nvSpPr>
        <p:spPr/>
        <p:txBody>
          <a:bodyPr/>
          <a:lstStyle/>
          <a:p>
            <a:r>
              <a:rPr lang="en-AU" dirty="0"/>
              <a:t>DNSSEC Validation can be slow</a:t>
            </a:r>
          </a:p>
        </p:txBody>
      </p:sp>
      <p:sp>
        <p:nvSpPr>
          <p:cNvPr id="4" name="TextBox 3">
            <a:extLst>
              <a:ext uri="{FF2B5EF4-FFF2-40B4-BE49-F238E27FC236}">
                <a16:creationId xmlns:a16="http://schemas.microsoft.com/office/drawing/2014/main" id="{5A4DF57F-D021-D241-69EE-529ED8EDBE36}"/>
              </a:ext>
            </a:extLst>
          </p:cNvPr>
          <p:cNvSpPr txBox="1"/>
          <p:nvPr/>
        </p:nvSpPr>
        <p:spPr>
          <a:xfrm>
            <a:off x="936172" y="1690689"/>
            <a:ext cx="15087600" cy="4293483"/>
          </a:xfrm>
          <a:prstGeom prst="rect">
            <a:avLst/>
          </a:prstGeom>
          <a:noFill/>
        </p:spPr>
        <p:txBody>
          <a:bodyPr wrap="square" rtlCol="0">
            <a:spAutoFit/>
          </a:bodyPr>
          <a:lstStyle/>
          <a:p>
            <a:r>
              <a:rPr lang="en-AU" sz="1050" dirty="0">
                <a:latin typeface="Courier New" panose="02070309020205020404" pitchFamily="49" charset="0"/>
                <a:cs typeface="Courier New" panose="02070309020205020404" pitchFamily="49" charset="0"/>
              </a:rPr>
              <a:t>$ dig +</a:t>
            </a:r>
            <a:r>
              <a:rPr lang="en-AU" sz="1050" dirty="0" err="1">
                <a:latin typeface="Courier New" panose="02070309020205020404" pitchFamily="49" charset="0"/>
                <a:cs typeface="Courier New" panose="02070309020205020404" pitchFamily="49" charset="0"/>
              </a:rPr>
              <a:t>dnssec</a:t>
            </a:r>
            <a:r>
              <a:rPr lang="en-AU" sz="1050" dirty="0">
                <a:latin typeface="Courier New" panose="02070309020205020404" pitchFamily="49" charset="0"/>
                <a:cs typeface="Courier New" panose="02070309020205020404" pitchFamily="49" charset="0"/>
              </a:rPr>
              <a:t> +</a:t>
            </a:r>
            <a:r>
              <a:rPr lang="en-AU" sz="1050" dirty="0" err="1">
                <a:latin typeface="Courier New" panose="02070309020205020404" pitchFamily="49" charset="0"/>
                <a:cs typeface="Courier New" panose="02070309020205020404" pitchFamily="49" charset="0"/>
              </a:rPr>
              <a:t>bufsize</a:t>
            </a:r>
            <a:r>
              <a:rPr lang="en-AU" sz="1050" dirty="0">
                <a:latin typeface="Courier New" panose="02070309020205020404" pitchFamily="49" charset="0"/>
                <a:cs typeface="Courier New" panose="02070309020205020404" pitchFamily="49" charset="0"/>
              </a:rPr>
              <a:t>=1232 DNSKEY au @2a01:8840:bf::1</a:t>
            </a:r>
          </a:p>
          <a:p>
            <a:r>
              <a:rPr lang="en-AU" sz="1050" dirty="0">
                <a:latin typeface="Courier New" panose="02070309020205020404" pitchFamily="49" charset="0"/>
                <a:cs typeface="Courier New" panose="02070309020205020404" pitchFamily="49" charset="0"/>
              </a:rPr>
              <a:t>;; Truncated, retrying in TCP mode.</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&lt;&lt;&gt;&gt; </a:t>
            </a:r>
            <a:r>
              <a:rPr lang="en-AU" sz="1050" dirty="0" err="1">
                <a:latin typeface="Courier New" panose="02070309020205020404" pitchFamily="49" charset="0"/>
                <a:cs typeface="Courier New" panose="02070309020205020404" pitchFamily="49" charset="0"/>
              </a:rPr>
              <a:t>DiG</a:t>
            </a:r>
            <a:r>
              <a:rPr lang="en-AU" sz="1050" dirty="0">
                <a:latin typeface="Courier New" panose="02070309020205020404" pitchFamily="49" charset="0"/>
                <a:cs typeface="Courier New" panose="02070309020205020404" pitchFamily="49" charset="0"/>
              </a:rPr>
              <a:t> 9.16.27 &lt;&lt;&gt;&gt; +</a:t>
            </a:r>
            <a:r>
              <a:rPr lang="en-AU" sz="1050" dirty="0" err="1">
                <a:latin typeface="Courier New" panose="02070309020205020404" pitchFamily="49" charset="0"/>
                <a:cs typeface="Courier New" panose="02070309020205020404" pitchFamily="49" charset="0"/>
              </a:rPr>
              <a:t>dnssec</a:t>
            </a:r>
            <a:r>
              <a:rPr lang="en-AU" sz="1050" dirty="0">
                <a:latin typeface="Courier New" panose="02070309020205020404" pitchFamily="49" charset="0"/>
                <a:cs typeface="Courier New" panose="02070309020205020404" pitchFamily="49" charset="0"/>
              </a:rPr>
              <a:t> +</a:t>
            </a:r>
            <a:r>
              <a:rPr lang="en-AU" sz="1050" dirty="0" err="1">
                <a:latin typeface="Courier New" panose="02070309020205020404" pitchFamily="49" charset="0"/>
                <a:cs typeface="Courier New" panose="02070309020205020404" pitchFamily="49" charset="0"/>
              </a:rPr>
              <a:t>bufsize</a:t>
            </a:r>
            <a:r>
              <a:rPr lang="en-AU" sz="1050" dirty="0">
                <a:latin typeface="Courier New" panose="02070309020205020404" pitchFamily="49" charset="0"/>
                <a:cs typeface="Courier New" panose="02070309020205020404" pitchFamily="49" charset="0"/>
              </a:rPr>
              <a:t> DNSKEY au @2a01:8840:bf::1</a:t>
            </a:r>
          </a:p>
          <a:p>
            <a:r>
              <a:rPr lang="en-AU" sz="1050" dirty="0">
                <a:latin typeface="Courier New" panose="02070309020205020404" pitchFamily="49" charset="0"/>
                <a:cs typeface="Courier New" panose="02070309020205020404" pitchFamily="49" charset="0"/>
              </a:rPr>
              <a:t>;; global options: +</a:t>
            </a:r>
            <a:r>
              <a:rPr lang="en-AU" sz="1050" dirty="0" err="1">
                <a:latin typeface="Courier New" panose="02070309020205020404" pitchFamily="49" charset="0"/>
                <a:cs typeface="Courier New" panose="02070309020205020404" pitchFamily="49" charset="0"/>
              </a:rPr>
              <a:t>cmd</a:t>
            </a:r>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Got answer:</a:t>
            </a:r>
          </a:p>
          <a:p>
            <a:r>
              <a:rPr lang="en-AU" sz="1050" dirty="0">
                <a:latin typeface="Courier New" panose="02070309020205020404" pitchFamily="49" charset="0"/>
                <a:cs typeface="Courier New" panose="02070309020205020404" pitchFamily="49" charset="0"/>
              </a:rPr>
              <a:t>;; -&gt;&gt;HEADER&lt;&lt;- opcode: QUERY, status: NOERROR, id: 22246</a:t>
            </a:r>
          </a:p>
          <a:p>
            <a:r>
              <a:rPr lang="en-AU" sz="1050" dirty="0">
                <a:latin typeface="Courier New" panose="02070309020205020404" pitchFamily="49" charset="0"/>
                <a:cs typeface="Courier New" panose="02070309020205020404" pitchFamily="49" charset="0"/>
              </a:rPr>
              <a:t>;; flags: </a:t>
            </a:r>
            <a:r>
              <a:rPr lang="en-AU" sz="1050" dirty="0" err="1">
                <a:latin typeface="Courier New" panose="02070309020205020404" pitchFamily="49" charset="0"/>
                <a:cs typeface="Courier New" panose="02070309020205020404" pitchFamily="49" charset="0"/>
              </a:rPr>
              <a:t>qr</a:t>
            </a:r>
            <a:r>
              <a:rPr lang="en-AU" sz="1050" dirty="0">
                <a:latin typeface="Courier New" panose="02070309020205020404" pitchFamily="49" charset="0"/>
                <a:cs typeface="Courier New" panose="02070309020205020404" pitchFamily="49" charset="0"/>
              </a:rPr>
              <a:t> aa </a:t>
            </a:r>
            <a:r>
              <a:rPr lang="en-AU" sz="1050" dirty="0" err="1">
                <a:latin typeface="Courier New" panose="02070309020205020404" pitchFamily="49" charset="0"/>
                <a:cs typeface="Courier New" panose="02070309020205020404" pitchFamily="49" charset="0"/>
              </a:rPr>
              <a:t>rd</a:t>
            </a:r>
            <a:r>
              <a:rPr lang="en-AU" sz="1050" dirty="0">
                <a:latin typeface="Courier New" panose="02070309020205020404" pitchFamily="49" charset="0"/>
                <a:cs typeface="Courier New" panose="02070309020205020404" pitchFamily="49" charset="0"/>
              </a:rPr>
              <a:t>; QUERY: 1, ANSWER: 3, AUTHORITY: 0, ADDITIONAL: 1</a:t>
            </a:r>
          </a:p>
          <a:p>
            <a:r>
              <a:rPr lang="en-AU" sz="1050" dirty="0">
                <a:latin typeface="Courier New" panose="02070309020205020404" pitchFamily="49" charset="0"/>
                <a:cs typeface="Courier New" panose="02070309020205020404" pitchFamily="49" charset="0"/>
              </a:rPr>
              <a:t>;; WARNING: recursion requested but not available</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OPT PSEUDOSECTION:</a:t>
            </a:r>
          </a:p>
          <a:p>
            <a:r>
              <a:rPr lang="en-AU" sz="1050" dirty="0">
                <a:latin typeface="Courier New" panose="02070309020205020404" pitchFamily="49" charset="0"/>
                <a:cs typeface="Courier New" panose="02070309020205020404" pitchFamily="49" charset="0"/>
              </a:rPr>
              <a:t>; EDNS: version: 0, flags: do; </a:t>
            </a:r>
            <a:r>
              <a:rPr lang="en-AU" sz="1050" dirty="0" err="1">
                <a:latin typeface="Courier New" panose="02070309020205020404" pitchFamily="49" charset="0"/>
                <a:cs typeface="Courier New" panose="02070309020205020404" pitchFamily="49" charset="0"/>
              </a:rPr>
              <a:t>udp</a:t>
            </a:r>
            <a:r>
              <a:rPr lang="en-AU" sz="1050" dirty="0">
                <a:latin typeface="Courier New" panose="02070309020205020404" pitchFamily="49" charset="0"/>
                <a:cs typeface="Courier New" panose="02070309020205020404" pitchFamily="49" charset="0"/>
              </a:rPr>
              <a:t>: 1232</a:t>
            </a:r>
          </a:p>
          <a:p>
            <a:r>
              <a:rPr lang="en-AU" sz="1050" dirty="0">
                <a:latin typeface="Courier New" panose="02070309020205020404" pitchFamily="49" charset="0"/>
                <a:cs typeface="Courier New" panose="02070309020205020404" pitchFamily="49" charset="0"/>
              </a:rPr>
              <a:t>;; QUESTION SECTION:</a:t>
            </a:r>
          </a:p>
          <a:p>
            <a:r>
              <a:rPr lang="en-AU" sz="1050" dirty="0">
                <a:latin typeface="Courier New" panose="02070309020205020404" pitchFamily="49" charset="0"/>
                <a:cs typeface="Courier New" panose="02070309020205020404" pitchFamily="49" charset="0"/>
              </a:rPr>
              <a:t>;au.				IN	DNSKEY</a:t>
            </a: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ANSWER SECTION:</a:t>
            </a:r>
          </a:p>
          <a:p>
            <a:r>
              <a:rPr lang="en-AU" sz="1050" dirty="0">
                <a:latin typeface="Courier New" panose="02070309020205020404" pitchFamily="49" charset="0"/>
                <a:cs typeface="Courier New" panose="02070309020205020404" pitchFamily="49" charset="0"/>
              </a:rPr>
              <a:t>au.			43200	IN	DNSKEY	256 3 8 AwEAAbFKG7+4ErwxorDty/DvZbdzQ4/jVPqvSCKTr4oAOwJ+xFy747Bb … </a:t>
            </a:r>
          </a:p>
          <a:p>
            <a:r>
              <a:rPr lang="en-AU" sz="1050" dirty="0">
                <a:latin typeface="Courier New" panose="02070309020205020404" pitchFamily="49" charset="0"/>
                <a:cs typeface="Courier New" panose="02070309020205020404" pitchFamily="49" charset="0"/>
              </a:rPr>
              <a:t>au.			43200	IN	DNSKEY	257 3 8 AwEAAZvV7K54lJPnZUPiOxhY7nNiQ8/V0xSgCHyRxXLWTZGr56TF9gYJ …</a:t>
            </a:r>
          </a:p>
          <a:p>
            <a:r>
              <a:rPr lang="en-AU" sz="1050" dirty="0">
                <a:latin typeface="Courier New" panose="02070309020205020404" pitchFamily="49" charset="0"/>
                <a:cs typeface="Courier New" panose="02070309020205020404" pitchFamily="49" charset="0"/>
              </a:rPr>
              <a:t>au.			43200	IN	RRSIG	DNSKEY 8 1 43200 20220714000000 20220601223000 34882 au. mg/</a:t>
            </a:r>
            <a:r>
              <a:rPr lang="en-AU" sz="1050" dirty="0" err="1">
                <a:latin typeface="Courier New" panose="02070309020205020404" pitchFamily="49" charset="0"/>
                <a:cs typeface="Courier New" panose="02070309020205020404" pitchFamily="49" charset="0"/>
              </a:rPr>
              <a:t>xwPs</a:t>
            </a:r>
            <a:r>
              <a:rPr lang="en-AU" sz="1050" dirty="0">
                <a:latin typeface="Courier New" panose="02070309020205020404" pitchFamily="49" charset="0"/>
                <a:cs typeface="Courier New" panose="02070309020205020404" pitchFamily="49" charset="0"/>
              </a:rPr>
              <a:t> …</a:t>
            </a:r>
          </a:p>
          <a:p>
            <a:endParaRPr lang="en-AU" sz="1050" dirty="0">
              <a:latin typeface="Courier New" panose="02070309020205020404" pitchFamily="49" charset="0"/>
              <a:cs typeface="Courier New" panose="02070309020205020404" pitchFamily="49" charset="0"/>
            </a:endParaRPr>
          </a:p>
          <a:p>
            <a:endParaRPr lang="en-AU" sz="1050" dirty="0">
              <a:latin typeface="Courier New" panose="02070309020205020404" pitchFamily="49" charset="0"/>
              <a:cs typeface="Courier New" panose="02070309020205020404" pitchFamily="49" charset="0"/>
            </a:endParaRPr>
          </a:p>
          <a:p>
            <a:r>
              <a:rPr lang="en-AU" sz="1050" dirty="0">
                <a:latin typeface="Courier New" panose="02070309020205020404" pitchFamily="49" charset="0"/>
                <a:cs typeface="Courier New" panose="02070309020205020404" pitchFamily="49" charset="0"/>
              </a:rPr>
              <a:t>;; Query time: 36 msec</a:t>
            </a:r>
          </a:p>
          <a:p>
            <a:r>
              <a:rPr lang="en-AU" sz="1050" dirty="0">
                <a:latin typeface="Courier New" panose="02070309020205020404" pitchFamily="49" charset="0"/>
                <a:cs typeface="Courier New" panose="02070309020205020404" pitchFamily="49" charset="0"/>
              </a:rPr>
              <a:t>;; SERVER: 2a01:8840:bf::1#53(2a01:8840:bf::1)</a:t>
            </a:r>
          </a:p>
          <a:p>
            <a:r>
              <a:rPr lang="en-AU" sz="1050" dirty="0">
                <a:latin typeface="Courier New" panose="02070309020205020404" pitchFamily="49" charset="0"/>
                <a:cs typeface="Courier New" panose="02070309020205020404" pitchFamily="49" charset="0"/>
              </a:rPr>
              <a:t>;; WHEN: Sun Jun 05 23:28:51 UTC 2022</a:t>
            </a:r>
          </a:p>
          <a:p>
            <a:r>
              <a:rPr lang="en-AU" sz="1050" dirty="0">
                <a:latin typeface="Courier New" panose="02070309020205020404" pitchFamily="49" charset="0"/>
                <a:cs typeface="Courier New" panose="02070309020205020404" pitchFamily="49" charset="0"/>
              </a:rPr>
              <a:t>;; MSG SIZE  </a:t>
            </a:r>
            <a:r>
              <a:rPr lang="en-AU" sz="1050" dirty="0" err="1">
                <a:latin typeface="Courier New" panose="02070309020205020404" pitchFamily="49" charset="0"/>
                <a:cs typeface="Courier New" panose="02070309020205020404" pitchFamily="49" charset="0"/>
              </a:rPr>
              <a:t>rcvd</a:t>
            </a:r>
            <a:r>
              <a:rPr lang="en-AU" sz="1050" dirty="0">
                <a:latin typeface="Courier New" panose="02070309020205020404" pitchFamily="49" charset="0"/>
                <a:cs typeface="Courier New" panose="02070309020205020404" pitchFamily="49" charset="0"/>
              </a:rPr>
              <a:t>: 1385</a:t>
            </a:r>
          </a:p>
          <a:p>
            <a:endParaRPr lang="en-AU" sz="1050" dirty="0">
              <a:latin typeface="Courier New" panose="02070309020205020404" pitchFamily="49" charset="0"/>
              <a:cs typeface="Courier New" panose="02070309020205020404" pitchFamily="49" charset="0"/>
            </a:endParaRPr>
          </a:p>
        </p:txBody>
      </p:sp>
      <p:sp>
        <p:nvSpPr>
          <p:cNvPr id="5" name="Freeform 4">
            <a:extLst>
              <a:ext uri="{FF2B5EF4-FFF2-40B4-BE49-F238E27FC236}">
                <a16:creationId xmlns:a16="http://schemas.microsoft.com/office/drawing/2014/main" id="{75FBCCA3-CB48-CC04-FAF5-115F2394BE01}"/>
              </a:ext>
            </a:extLst>
          </p:cNvPr>
          <p:cNvSpPr/>
          <p:nvPr/>
        </p:nvSpPr>
        <p:spPr>
          <a:xfrm>
            <a:off x="936172" y="1886857"/>
            <a:ext cx="3030784" cy="228107"/>
          </a:xfrm>
          <a:custGeom>
            <a:avLst/>
            <a:gdLst>
              <a:gd name="connsiteX0" fmla="*/ 235294 w 3030784"/>
              <a:gd name="connsiteY0" fmla="*/ 315337 h 420073"/>
              <a:gd name="connsiteX1" fmla="*/ 2543066 w 3030784"/>
              <a:gd name="connsiteY1" fmla="*/ 409680 h 420073"/>
              <a:gd name="connsiteX2" fmla="*/ 2927694 w 3030784"/>
              <a:gd name="connsiteY2" fmla="*/ 97623 h 420073"/>
              <a:gd name="connsiteX3" fmla="*/ 1164209 w 3030784"/>
              <a:gd name="connsiteY3" fmla="*/ 3280 h 420073"/>
              <a:gd name="connsiteX4" fmla="*/ 82894 w 3030784"/>
              <a:gd name="connsiteY4" fmla="*/ 191966 h 420073"/>
              <a:gd name="connsiteX5" fmla="*/ 155466 w 3030784"/>
              <a:gd name="connsiteY5" fmla="*/ 395166 h 42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30784" h="420073">
                <a:moveTo>
                  <a:pt x="235294" y="315337"/>
                </a:moveTo>
                <a:cubicBezTo>
                  <a:pt x="1164813" y="380651"/>
                  <a:pt x="2094333" y="445966"/>
                  <a:pt x="2543066" y="409680"/>
                </a:cubicBezTo>
                <a:cubicBezTo>
                  <a:pt x="2991799" y="373394"/>
                  <a:pt x="3157503" y="165356"/>
                  <a:pt x="2927694" y="97623"/>
                </a:cubicBezTo>
                <a:cubicBezTo>
                  <a:pt x="2697885" y="29890"/>
                  <a:pt x="1638342" y="-12444"/>
                  <a:pt x="1164209" y="3280"/>
                </a:cubicBezTo>
                <a:cubicBezTo>
                  <a:pt x="690076" y="19004"/>
                  <a:pt x="251018" y="126652"/>
                  <a:pt x="82894" y="191966"/>
                </a:cubicBezTo>
                <a:cubicBezTo>
                  <a:pt x="-85230" y="257280"/>
                  <a:pt x="35118" y="326223"/>
                  <a:pt x="155466" y="39516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Freeform 5">
            <a:extLst>
              <a:ext uri="{FF2B5EF4-FFF2-40B4-BE49-F238E27FC236}">
                <a16:creationId xmlns:a16="http://schemas.microsoft.com/office/drawing/2014/main" id="{C39ED2EB-4317-7663-8924-C30BEFDCDF6D}"/>
              </a:ext>
            </a:extLst>
          </p:cNvPr>
          <p:cNvSpPr/>
          <p:nvPr/>
        </p:nvSpPr>
        <p:spPr>
          <a:xfrm>
            <a:off x="1494972" y="5746838"/>
            <a:ext cx="1580212" cy="87905"/>
          </a:xfrm>
          <a:custGeom>
            <a:avLst/>
            <a:gdLst>
              <a:gd name="connsiteX0" fmla="*/ 0 w 1580212"/>
              <a:gd name="connsiteY0" fmla="*/ 15333 h 87905"/>
              <a:gd name="connsiteX1" fmla="*/ 587828 w 1580212"/>
              <a:gd name="connsiteY1" fmla="*/ 819 h 87905"/>
              <a:gd name="connsiteX2" fmla="*/ 1574800 w 1580212"/>
              <a:gd name="connsiteY2" fmla="*/ 37105 h 87905"/>
              <a:gd name="connsiteX3" fmla="*/ 1008743 w 1580212"/>
              <a:gd name="connsiteY3" fmla="*/ 37105 h 87905"/>
              <a:gd name="connsiteX4" fmla="*/ 1567543 w 1580212"/>
              <a:gd name="connsiteY4" fmla="*/ 87905 h 87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0212" h="87905">
                <a:moveTo>
                  <a:pt x="0" y="15333"/>
                </a:moveTo>
                <a:cubicBezTo>
                  <a:pt x="162680" y="6261"/>
                  <a:pt x="325361" y="-2810"/>
                  <a:pt x="587828" y="819"/>
                </a:cubicBezTo>
                <a:cubicBezTo>
                  <a:pt x="850295" y="4448"/>
                  <a:pt x="1504648" y="31057"/>
                  <a:pt x="1574800" y="37105"/>
                </a:cubicBezTo>
                <a:cubicBezTo>
                  <a:pt x="1644953" y="43153"/>
                  <a:pt x="1009952" y="28638"/>
                  <a:pt x="1008743" y="37105"/>
                </a:cubicBezTo>
                <a:cubicBezTo>
                  <a:pt x="1007534" y="45572"/>
                  <a:pt x="1287538" y="66738"/>
                  <a:pt x="1567543" y="8790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TextBox 6">
            <a:extLst>
              <a:ext uri="{FF2B5EF4-FFF2-40B4-BE49-F238E27FC236}">
                <a16:creationId xmlns:a16="http://schemas.microsoft.com/office/drawing/2014/main" id="{F33D416B-7479-2B01-7049-1E572B27189E}"/>
              </a:ext>
            </a:extLst>
          </p:cNvPr>
          <p:cNvSpPr txBox="1"/>
          <p:nvPr/>
        </p:nvSpPr>
        <p:spPr>
          <a:xfrm>
            <a:off x="6458857" y="1886857"/>
            <a:ext cx="5617028" cy="1384995"/>
          </a:xfrm>
          <a:prstGeom prst="rect">
            <a:avLst/>
          </a:prstGeom>
          <a:noFill/>
        </p:spPr>
        <p:txBody>
          <a:bodyPr wrap="square" rtlCol="0">
            <a:spAutoFit/>
          </a:bodyPr>
          <a:lstStyle/>
          <a:p>
            <a:r>
              <a:rPr lang="en-AU" sz="1400" dirty="0">
                <a:latin typeface="AhnbergHand" pitchFamily="2" charset="0"/>
              </a:rPr>
              <a:t>Query using IPv6 with the UDP buffer size set to the</a:t>
            </a:r>
          </a:p>
          <a:p>
            <a:r>
              <a:rPr lang="en-AU" sz="1400" dirty="0">
                <a:latin typeface="AhnbergHand" pitchFamily="2" charset="0"/>
              </a:rPr>
              <a:t>current recommended value of 1232</a:t>
            </a:r>
          </a:p>
          <a:p>
            <a:endParaRPr lang="en-AU" sz="1400" dirty="0">
              <a:latin typeface="AhnbergHand" pitchFamily="2" charset="0"/>
            </a:endParaRPr>
          </a:p>
          <a:p>
            <a:r>
              <a:rPr lang="en-AU" sz="1400" dirty="0">
                <a:latin typeface="AhnbergHand" pitchFamily="2" charset="0"/>
              </a:rPr>
              <a:t>The large response cannot fit in UDP and the query is retried using TCP, adding 2 additional round trip intervals to the time to complete the DNS response</a:t>
            </a:r>
          </a:p>
        </p:txBody>
      </p:sp>
    </p:spTree>
    <p:extLst>
      <p:ext uri="{BB962C8B-B14F-4D97-AF65-F5344CB8AC3E}">
        <p14:creationId xmlns:p14="http://schemas.microsoft.com/office/powerpoint/2010/main" val="755421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ECCCE-92B8-51C6-6A87-26DED076ECC6}"/>
              </a:ext>
            </a:extLst>
          </p:cNvPr>
          <p:cNvSpPr>
            <a:spLocks noGrp="1"/>
          </p:cNvSpPr>
          <p:nvPr>
            <p:ph type="title"/>
          </p:nvPr>
        </p:nvSpPr>
        <p:spPr/>
        <p:txBody>
          <a:bodyPr/>
          <a:lstStyle/>
          <a:p>
            <a:r>
              <a:rPr lang="en-AU" dirty="0"/>
              <a:t>How “good” is DNSSEC?</a:t>
            </a:r>
          </a:p>
        </p:txBody>
      </p:sp>
      <p:sp>
        <p:nvSpPr>
          <p:cNvPr id="3" name="Content Placeholder 2">
            <a:extLst>
              <a:ext uri="{FF2B5EF4-FFF2-40B4-BE49-F238E27FC236}">
                <a16:creationId xmlns:a16="http://schemas.microsoft.com/office/drawing/2014/main" id="{072E6DAE-46EB-4570-6444-755A1C007E55}"/>
              </a:ext>
            </a:extLst>
          </p:cNvPr>
          <p:cNvSpPr>
            <a:spLocks noGrp="1"/>
          </p:cNvSpPr>
          <p:nvPr>
            <p:ph idx="1"/>
          </p:nvPr>
        </p:nvSpPr>
        <p:spPr/>
        <p:txBody>
          <a:bodyPr/>
          <a:lstStyle/>
          <a:p>
            <a:r>
              <a:rPr lang="en-AU" dirty="0"/>
              <a:t>Like all crypto, the choice of crypto algorithms to use to generate keys and signatures is crucial</a:t>
            </a:r>
          </a:p>
          <a:p>
            <a:r>
              <a:rPr lang="en-AU" dirty="0"/>
              <a:t>RSA is fast to use, but it has a low crypto strength, so crypto strength is achieved by using longer RSA keys</a:t>
            </a:r>
          </a:p>
          <a:p>
            <a:r>
              <a:rPr lang="en-AU" dirty="0"/>
              <a:t>Elliptical Curves are ”denser” – slower to use, but have a higher crypto strength for a given key size</a:t>
            </a:r>
          </a:p>
          <a:p>
            <a:r>
              <a:rPr lang="en-AU" dirty="0"/>
              <a:t>DNS over UDP prefers smaller keys!</a:t>
            </a:r>
          </a:p>
          <a:p>
            <a:endParaRPr lang="en-AU" dirty="0"/>
          </a:p>
        </p:txBody>
      </p:sp>
    </p:spTree>
    <p:extLst>
      <p:ext uri="{BB962C8B-B14F-4D97-AF65-F5344CB8AC3E}">
        <p14:creationId xmlns:p14="http://schemas.microsoft.com/office/powerpoint/2010/main" val="7653965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638F0-EFA2-1949-EC67-C4C95D94C385}"/>
              </a:ext>
            </a:extLst>
          </p:cNvPr>
          <p:cNvSpPr>
            <a:spLocks noGrp="1"/>
          </p:cNvSpPr>
          <p:nvPr>
            <p:ph type="title"/>
          </p:nvPr>
        </p:nvSpPr>
        <p:spPr/>
        <p:txBody>
          <a:bodyPr/>
          <a:lstStyle/>
          <a:p>
            <a:r>
              <a:rPr lang="en-AU" dirty="0"/>
              <a:t>Crypto Strength</a:t>
            </a:r>
          </a:p>
        </p:txBody>
      </p:sp>
      <p:graphicFrame>
        <p:nvGraphicFramePr>
          <p:cNvPr id="4" name="Table 4">
            <a:extLst>
              <a:ext uri="{FF2B5EF4-FFF2-40B4-BE49-F238E27FC236}">
                <a16:creationId xmlns:a16="http://schemas.microsoft.com/office/drawing/2014/main" id="{FAA680C6-E75E-0EFC-3740-E6452156376D}"/>
              </a:ext>
            </a:extLst>
          </p:cNvPr>
          <p:cNvGraphicFramePr>
            <a:graphicFrameLocks noGrp="1"/>
          </p:cNvGraphicFramePr>
          <p:nvPr>
            <p:extLst>
              <p:ext uri="{D42A27DB-BD31-4B8C-83A1-F6EECF244321}">
                <p14:modId xmlns:p14="http://schemas.microsoft.com/office/powerpoint/2010/main" val="3021705709"/>
              </p:ext>
            </p:extLst>
          </p:nvPr>
        </p:nvGraphicFramePr>
        <p:xfrm>
          <a:off x="1124857" y="2156580"/>
          <a:ext cx="8128000" cy="249428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309142710"/>
                    </a:ext>
                  </a:extLst>
                </a:gridCol>
                <a:gridCol w="1625600">
                  <a:extLst>
                    <a:ext uri="{9D8B030D-6E8A-4147-A177-3AD203B41FA5}">
                      <a16:colId xmlns:a16="http://schemas.microsoft.com/office/drawing/2014/main" val="4171725937"/>
                    </a:ext>
                  </a:extLst>
                </a:gridCol>
                <a:gridCol w="1625600">
                  <a:extLst>
                    <a:ext uri="{9D8B030D-6E8A-4147-A177-3AD203B41FA5}">
                      <a16:colId xmlns:a16="http://schemas.microsoft.com/office/drawing/2014/main" val="464742065"/>
                    </a:ext>
                  </a:extLst>
                </a:gridCol>
                <a:gridCol w="1625600">
                  <a:extLst>
                    <a:ext uri="{9D8B030D-6E8A-4147-A177-3AD203B41FA5}">
                      <a16:colId xmlns:a16="http://schemas.microsoft.com/office/drawing/2014/main" val="4239619290"/>
                    </a:ext>
                  </a:extLst>
                </a:gridCol>
                <a:gridCol w="1625600">
                  <a:extLst>
                    <a:ext uri="{9D8B030D-6E8A-4147-A177-3AD203B41FA5}">
                      <a16:colId xmlns:a16="http://schemas.microsoft.com/office/drawing/2014/main" val="2166781837"/>
                    </a:ext>
                  </a:extLst>
                </a:gridCol>
              </a:tblGrid>
              <a:tr h="370840">
                <a:tc>
                  <a:txBody>
                    <a:bodyPr/>
                    <a:lstStyle/>
                    <a:p>
                      <a:r>
                        <a:rPr lang="en-AU" dirty="0"/>
                        <a:t>Algorithm</a:t>
                      </a:r>
                    </a:p>
                  </a:txBody>
                  <a:tcPr/>
                </a:tc>
                <a:tc>
                  <a:txBody>
                    <a:bodyPr/>
                    <a:lstStyle/>
                    <a:p>
                      <a:pPr algn="r"/>
                      <a:r>
                        <a:rPr lang="en-AU" dirty="0"/>
                        <a:t>Private Key size</a:t>
                      </a:r>
                    </a:p>
                  </a:txBody>
                  <a:tcPr/>
                </a:tc>
                <a:tc>
                  <a:txBody>
                    <a:bodyPr/>
                    <a:lstStyle/>
                    <a:p>
                      <a:pPr algn="r"/>
                      <a:r>
                        <a:rPr lang="en-AU" dirty="0"/>
                        <a:t>Public Key Size</a:t>
                      </a:r>
                    </a:p>
                  </a:txBody>
                  <a:tcPr/>
                </a:tc>
                <a:tc>
                  <a:txBody>
                    <a:bodyPr/>
                    <a:lstStyle/>
                    <a:p>
                      <a:pPr algn="r"/>
                      <a:r>
                        <a:rPr lang="en-AU" dirty="0"/>
                        <a:t>Signature Size</a:t>
                      </a:r>
                    </a:p>
                  </a:txBody>
                  <a:tcPr/>
                </a:tc>
                <a:tc>
                  <a:txBody>
                    <a:bodyPr/>
                    <a:lstStyle/>
                    <a:p>
                      <a:pPr algn="r"/>
                      <a:r>
                        <a:rPr lang="en-AU" dirty="0"/>
                        <a:t>Strength Equivalence</a:t>
                      </a:r>
                    </a:p>
                  </a:txBody>
                  <a:tcPr/>
                </a:tc>
                <a:extLst>
                  <a:ext uri="{0D108BD9-81ED-4DB2-BD59-A6C34878D82A}">
                    <a16:rowId xmlns:a16="http://schemas.microsoft.com/office/drawing/2014/main" val="3488264130"/>
                  </a:ext>
                </a:extLst>
              </a:tr>
              <a:tr h="370840">
                <a:tc>
                  <a:txBody>
                    <a:bodyPr/>
                    <a:lstStyle/>
                    <a:p>
                      <a:r>
                        <a:rPr lang="en-AU" dirty="0"/>
                        <a:t>RSA -1024</a:t>
                      </a:r>
                    </a:p>
                  </a:txBody>
                  <a:tcPr/>
                </a:tc>
                <a:tc>
                  <a:txBody>
                    <a:bodyPr/>
                    <a:lstStyle/>
                    <a:p>
                      <a:pPr algn="r"/>
                      <a:r>
                        <a:rPr lang="en-AU" dirty="0"/>
                        <a:t>1,102</a:t>
                      </a:r>
                    </a:p>
                  </a:txBody>
                  <a:tcPr/>
                </a:tc>
                <a:tc>
                  <a:txBody>
                    <a:bodyPr/>
                    <a:lstStyle/>
                    <a:p>
                      <a:pPr algn="r"/>
                      <a:r>
                        <a:rPr lang="en-AU" dirty="0"/>
                        <a:t>438</a:t>
                      </a:r>
                    </a:p>
                  </a:txBody>
                  <a:tcPr/>
                </a:tc>
                <a:tc>
                  <a:txBody>
                    <a:bodyPr/>
                    <a:lstStyle/>
                    <a:p>
                      <a:pPr algn="r"/>
                      <a:r>
                        <a:rPr lang="en-AU" dirty="0"/>
                        <a:t>259</a:t>
                      </a:r>
                    </a:p>
                  </a:txBody>
                  <a:tcPr/>
                </a:tc>
                <a:tc>
                  <a:txBody>
                    <a:bodyPr/>
                    <a:lstStyle/>
                    <a:p>
                      <a:pPr algn="r"/>
                      <a:r>
                        <a:rPr lang="en-AU" dirty="0"/>
                        <a:t>80</a:t>
                      </a:r>
                    </a:p>
                  </a:txBody>
                  <a:tcPr/>
                </a:tc>
                <a:extLst>
                  <a:ext uri="{0D108BD9-81ED-4DB2-BD59-A6C34878D82A}">
                    <a16:rowId xmlns:a16="http://schemas.microsoft.com/office/drawing/2014/main" val="901892987"/>
                  </a:ext>
                </a:extLst>
              </a:tr>
              <a:tr h="370840">
                <a:tc>
                  <a:txBody>
                    <a:bodyPr/>
                    <a:lstStyle/>
                    <a:p>
                      <a:r>
                        <a:rPr lang="en-AU" dirty="0"/>
                        <a:t>RSA-2048</a:t>
                      </a:r>
                    </a:p>
                  </a:txBody>
                  <a:tcPr/>
                </a:tc>
                <a:tc>
                  <a:txBody>
                    <a:bodyPr/>
                    <a:lstStyle/>
                    <a:p>
                      <a:pPr algn="r"/>
                      <a:r>
                        <a:rPr lang="en-AU" dirty="0"/>
                        <a:t>1,776</a:t>
                      </a:r>
                    </a:p>
                  </a:txBody>
                  <a:tcPr/>
                </a:tc>
                <a:tc>
                  <a:txBody>
                    <a:bodyPr/>
                    <a:lstStyle/>
                    <a:p>
                      <a:pPr algn="r"/>
                      <a:r>
                        <a:rPr lang="en-AU" dirty="0"/>
                        <a:t>620</a:t>
                      </a:r>
                    </a:p>
                  </a:txBody>
                  <a:tcPr/>
                </a:tc>
                <a:tc>
                  <a:txBody>
                    <a:bodyPr/>
                    <a:lstStyle/>
                    <a:p>
                      <a:pPr algn="r"/>
                      <a:r>
                        <a:rPr lang="en-AU" dirty="0"/>
                        <a:t>403</a:t>
                      </a:r>
                    </a:p>
                  </a:txBody>
                  <a:tcPr/>
                </a:tc>
                <a:tc>
                  <a:txBody>
                    <a:bodyPr/>
                    <a:lstStyle/>
                    <a:p>
                      <a:pPr algn="r"/>
                      <a:r>
                        <a:rPr lang="en-AU" dirty="0"/>
                        <a:t>112</a:t>
                      </a:r>
                    </a:p>
                  </a:txBody>
                  <a:tcPr/>
                </a:tc>
                <a:extLst>
                  <a:ext uri="{0D108BD9-81ED-4DB2-BD59-A6C34878D82A}">
                    <a16:rowId xmlns:a16="http://schemas.microsoft.com/office/drawing/2014/main" val="4272968456"/>
                  </a:ext>
                </a:extLst>
              </a:tr>
              <a:tr h="370840">
                <a:tc>
                  <a:txBody>
                    <a:bodyPr/>
                    <a:lstStyle/>
                    <a:p>
                      <a:r>
                        <a:rPr lang="en-AU" dirty="0"/>
                        <a:t>RSA-4096</a:t>
                      </a:r>
                    </a:p>
                  </a:txBody>
                  <a:tcPr/>
                </a:tc>
                <a:tc>
                  <a:txBody>
                    <a:bodyPr/>
                    <a:lstStyle/>
                    <a:p>
                      <a:pPr algn="r"/>
                      <a:r>
                        <a:rPr lang="en-AU" dirty="0"/>
                        <a:t>3,3112</a:t>
                      </a:r>
                    </a:p>
                  </a:txBody>
                  <a:tcPr/>
                </a:tc>
                <a:tc>
                  <a:txBody>
                    <a:bodyPr/>
                    <a:lstStyle/>
                    <a:p>
                      <a:pPr algn="r"/>
                      <a:r>
                        <a:rPr lang="en-AU" dirty="0"/>
                        <a:t>967</a:t>
                      </a:r>
                    </a:p>
                  </a:txBody>
                  <a:tcPr/>
                </a:tc>
                <a:tc>
                  <a:txBody>
                    <a:bodyPr/>
                    <a:lstStyle/>
                    <a:p>
                      <a:pPr algn="r"/>
                      <a:r>
                        <a:rPr lang="en-AU" dirty="0"/>
                        <a:t>744</a:t>
                      </a:r>
                    </a:p>
                  </a:txBody>
                  <a:tcPr/>
                </a:tc>
                <a:tc>
                  <a:txBody>
                    <a:bodyPr/>
                    <a:lstStyle/>
                    <a:p>
                      <a:pPr algn="r"/>
                      <a:r>
                        <a:rPr lang="en-AU" dirty="0"/>
                        <a:t>140</a:t>
                      </a:r>
                    </a:p>
                  </a:txBody>
                  <a:tcPr/>
                </a:tc>
                <a:extLst>
                  <a:ext uri="{0D108BD9-81ED-4DB2-BD59-A6C34878D82A}">
                    <a16:rowId xmlns:a16="http://schemas.microsoft.com/office/drawing/2014/main" val="699176778"/>
                  </a:ext>
                </a:extLst>
              </a:tr>
              <a:tr h="370840">
                <a:tc>
                  <a:txBody>
                    <a:bodyPr/>
                    <a:lstStyle/>
                    <a:p>
                      <a:r>
                        <a:rPr lang="en-AU" dirty="0"/>
                        <a:t>ECDSA P-256</a:t>
                      </a:r>
                    </a:p>
                  </a:txBody>
                  <a:tcPr/>
                </a:tc>
                <a:tc>
                  <a:txBody>
                    <a:bodyPr/>
                    <a:lstStyle/>
                    <a:p>
                      <a:pPr algn="r"/>
                      <a:r>
                        <a:rPr lang="en-AU" dirty="0"/>
                        <a:t>187</a:t>
                      </a:r>
                    </a:p>
                  </a:txBody>
                  <a:tcPr/>
                </a:tc>
                <a:tc>
                  <a:txBody>
                    <a:bodyPr/>
                    <a:lstStyle/>
                    <a:p>
                      <a:pPr algn="r"/>
                      <a:r>
                        <a:rPr lang="en-AU" dirty="0"/>
                        <a:t>353</a:t>
                      </a:r>
                    </a:p>
                  </a:txBody>
                  <a:tcPr/>
                </a:tc>
                <a:tc>
                  <a:txBody>
                    <a:bodyPr/>
                    <a:lstStyle/>
                    <a:p>
                      <a:pPr algn="r"/>
                      <a:r>
                        <a:rPr lang="en-AU" dirty="0"/>
                        <a:t>146</a:t>
                      </a:r>
                    </a:p>
                  </a:txBody>
                  <a:tcPr/>
                </a:tc>
                <a:tc>
                  <a:txBody>
                    <a:bodyPr/>
                    <a:lstStyle/>
                    <a:p>
                      <a:pPr algn="r"/>
                      <a:r>
                        <a:rPr lang="en-AU" dirty="0"/>
                        <a:t>128</a:t>
                      </a:r>
                    </a:p>
                  </a:txBody>
                  <a:tcPr/>
                </a:tc>
                <a:extLst>
                  <a:ext uri="{0D108BD9-81ED-4DB2-BD59-A6C34878D82A}">
                    <a16:rowId xmlns:a16="http://schemas.microsoft.com/office/drawing/2014/main" val="1976204530"/>
                  </a:ext>
                </a:extLst>
              </a:tr>
              <a:tr h="370840">
                <a:tc>
                  <a:txBody>
                    <a:bodyPr/>
                    <a:lstStyle/>
                    <a:p>
                      <a:r>
                        <a:rPr lang="en-AU" dirty="0"/>
                        <a:t>Ed25519</a:t>
                      </a:r>
                    </a:p>
                  </a:txBody>
                  <a:tcPr/>
                </a:tc>
                <a:tc>
                  <a:txBody>
                    <a:bodyPr/>
                    <a:lstStyle/>
                    <a:p>
                      <a:pPr algn="r"/>
                      <a:r>
                        <a:rPr lang="en-AU" dirty="0"/>
                        <a:t>179</a:t>
                      </a:r>
                    </a:p>
                  </a:txBody>
                  <a:tcPr/>
                </a:tc>
                <a:tc>
                  <a:txBody>
                    <a:bodyPr/>
                    <a:lstStyle/>
                    <a:p>
                      <a:pPr algn="r"/>
                      <a:r>
                        <a:rPr lang="en-AU" dirty="0"/>
                        <a:t>300</a:t>
                      </a:r>
                    </a:p>
                  </a:txBody>
                  <a:tcPr/>
                </a:tc>
                <a:tc>
                  <a:txBody>
                    <a:bodyPr/>
                    <a:lstStyle/>
                    <a:p>
                      <a:pPr algn="r"/>
                      <a:r>
                        <a:rPr lang="en-AU" dirty="0"/>
                        <a:t>146</a:t>
                      </a:r>
                    </a:p>
                  </a:txBody>
                  <a:tcPr/>
                </a:tc>
                <a:tc>
                  <a:txBody>
                    <a:bodyPr/>
                    <a:lstStyle/>
                    <a:p>
                      <a:pPr algn="r"/>
                      <a:r>
                        <a:rPr lang="en-AU" dirty="0"/>
                        <a:t>128</a:t>
                      </a:r>
                    </a:p>
                  </a:txBody>
                  <a:tcPr/>
                </a:tc>
                <a:extLst>
                  <a:ext uri="{0D108BD9-81ED-4DB2-BD59-A6C34878D82A}">
                    <a16:rowId xmlns:a16="http://schemas.microsoft.com/office/drawing/2014/main" val="1766624588"/>
                  </a:ext>
                </a:extLst>
              </a:tr>
            </a:tbl>
          </a:graphicData>
        </a:graphic>
      </p:graphicFrame>
    </p:spTree>
    <p:extLst>
      <p:ext uri="{BB962C8B-B14F-4D97-AF65-F5344CB8AC3E}">
        <p14:creationId xmlns:p14="http://schemas.microsoft.com/office/powerpoint/2010/main" val="1785654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51535-348B-E729-5E5E-485A79CAE28E}"/>
              </a:ext>
            </a:extLst>
          </p:cNvPr>
          <p:cNvSpPr>
            <a:spLocks noGrp="1"/>
          </p:cNvSpPr>
          <p:nvPr>
            <p:ph type="title"/>
          </p:nvPr>
        </p:nvSpPr>
        <p:spPr/>
        <p:txBody>
          <a:bodyPr/>
          <a:lstStyle/>
          <a:p>
            <a:r>
              <a:rPr lang="en-AU" dirty="0"/>
              <a:t>Care and Feeding Instructions</a:t>
            </a:r>
          </a:p>
        </p:txBody>
      </p:sp>
      <p:sp>
        <p:nvSpPr>
          <p:cNvPr id="3" name="Content Placeholder 2">
            <a:extLst>
              <a:ext uri="{FF2B5EF4-FFF2-40B4-BE49-F238E27FC236}">
                <a16:creationId xmlns:a16="http://schemas.microsoft.com/office/drawing/2014/main" id="{EB5E1356-C774-257F-83F5-DBFCF29EAC37}"/>
              </a:ext>
            </a:extLst>
          </p:cNvPr>
          <p:cNvSpPr>
            <a:spLocks noGrp="1"/>
          </p:cNvSpPr>
          <p:nvPr>
            <p:ph idx="1"/>
          </p:nvPr>
        </p:nvSpPr>
        <p:spPr/>
        <p:txBody>
          <a:bodyPr/>
          <a:lstStyle/>
          <a:p>
            <a:r>
              <a:rPr lang="en-AU" dirty="0"/>
              <a:t>No key can be used forever, so you need to “roll” your keys on a regular basis</a:t>
            </a:r>
          </a:p>
          <a:p>
            <a:pPr lvl="1"/>
            <a:r>
              <a:rPr lang="en-AU" dirty="0"/>
              <a:t>We have to use the ‘old’ key to ‘introduce’ the ‘new’ key by getting the old key to sign across the new key in the DNSKEY records</a:t>
            </a:r>
          </a:p>
          <a:p>
            <a:pPr lvl="1"/>
            <a:r>
              <a:rPr lang="en-AU" dirty="0"/>
              <a:t>Then we can discard the ‘old’ key</a:t>
            </a:r>
          </a:p>
          <a:p>
            <a:r>
              <a:rPr lang="en-AU" dirty="0"/>
              <a:t>There is no key revocation mechanism in DNSSEC</a:t>
            </a:r>
          </a:p>
          <a:p>
            <a:pPr lvl="1"/>
            <a:r>
              <a:rPr lang="en-AU" dirty="0"/>
              <a:t>Compromised keys must be vacated quickly</a:t>
            </a:r>
          </a:p>
          <a:p>
            <a:pPr lvl="1"/>
            <a:r>
              <a:rPr lang="en-AU" dirty="0"/>
              <a:t>Reverting to an unsigned state then loading the new key is an option here</a:t>
            </a:r>
          </a:p>
          <a:p>
            <a:pPr lvl="1"/>
            <a:endParaRPr lang="en-AU" dirty="0"/>
          </a:p>
        </p:txBody>
      </p:sp>
    </p:spTree>
    <p:extLst>
      <p:ext uri="{BB962C8B-B14F-4D97-AF65-F5344CB8AC3E}">
        <p14:creationId xmlns:p14="http://schemas.microsoft.com/office/powerpoint/2010/main" val="218479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E88ED-2B72-7244-7AC7-03545CA98A54}"/>
              </a:ext>
            </a:extLst>
          </p:cNvPr>
          <p:cNvSpPr>
            <a:spLocks noGrp="1"/>
          </p:cNvSpPr>
          <p:nvPr>
            <p:ph type="title"/>
          </p:nvPr>
        </p:nvSpPr>
        <p:spPr/>
        <p:txBody>
          <a:bodyPr/>
          <a:lstStyle/>
          <a:p>
            <a:r>
              <a:rPr lang="en-AU" dirty="0"/>
              <a:t>What’s DNSSEC?</a:t>
            </a:r>
          </a:p>
        </p:txBody>
      </p:sp>
      <p:sp>
        <p:nvSpPr>
          <p:cNvPr id="3" name="Content Placeholder 2">
            <a:extLst>
              <a:ext uri="{FF2B5EF4-FFF2-40B4-BE49-F238E27FC236}">
                <a16:creationId xmlns:a16="http://schemas.microsoft.com/office/drawing/2014/main" id="{872C7CD1-CFD4-2EF6-37FE-F71D4F88530C}"/>
              </a:ext>
            </a:extLst>
          </p:cNvPr>
          <p:cNvSpPr>
            <a:spLocks noGrp="1"/>
          </p:cNvSpPr>
          <p:nvPr>
            <p:ph idx="1"/>
          </p:nvPr>
        </p:nvSpPr>
        <p:spPr>
          <a:xfrm>
            <a:off x="838200" y="1825625"/>
            <a:ext cx="10515600" cy="623285"/>
          </a:xfrm>
        </p:spPr>
        <p:txBody>
          <a:bodyPr/>
          <a:lstStyle/>
          <a:p>
            <a:pPr marL="0" indent="0">
              <a:buNone/>
            </a:pPr>
            <a:r>
              <a:rPr lang="en-AU" dirty="0"/>
              <a:t>It’s the ability to add digital signatures to DNS responses.</a:t>
            </a:r>
          </a:p>
        </p:txBody>
      </p:sp>
      <p:sp>
        <p:nvSpPr>
          <p:cNvPr id="4" name="TextBox 3">
            <a:extLst>
              <a:ext uri="{FF2B5EF4-FFF2-40B4-BE49-F238E27FC236}">
                <a16:creationId xmlns:a16="http://schemas.microsoft.com/office/drawing/2014/main" id="{652E3B22-77D8-67B2-E640-5FA2A6E42F01}"/>
              </a:ext>
            </a:extLst>
          </p:cNvPr>
          <p:cNvSpPr txBox="1"/>
          <p:nvPr/>
        </p:nvSpPr>
        <p:spPr>
          <a:xfrm>
            <a:off x="1492469" y="2343806"/>
            <a:ext cx="10515600" cy="4524315"/>
          </a:xfrm>
          <a:prstGeom prst="rect">
            <a:avLst/>
          </a:prstGeom>
          <a:noFill/>
        </p:spPr>
        <p:txBody>
          <a:bodyPr wrap="square" rtlCol="0">
            <a:spAutoFit/>
          </a:bodyPr>
          <a:lstStyle/>
          <a:p>
            <a:r>
              <a:rPr lang="en-AU" sz="1200" dirty="0">
                <a:solidFill>
                  <a:schemeClr val="bg1">
                    <a:lumMod val="65000"/>
                  </a:schemeClr>
                </a:solidFill>
              </a:rPr>
              <a:t>$ dig +</a:t>
            </a:r>
            <a:r>
              <a:rPr lang="en-AU" sz="1200" dirty="0" err="1">
                <a:solidFill>
                  <a:schemeClr val="bg1">
                    <a:lumMod val="65000"/>
                  </a:schemeClr>
                </a:solidFill>
              </a:rPr>
              <a:t>dnssec</a:t>
            </a:r>
            <a:r>
              <a:rPr lang="en-AU" sz="1200" dirty="0">
                <a:solidFill>
                  <a:schemeClr val="bg1">
                    <a:lumMod val="65000"/>
                  </a:schemeClr>
                </a:solidFill>
              </a:rPr>
              <a:t> </a:t>
            </a:r>
            <a:r>
              <a:rPr lang="en-AU" sz="1200" dirty="0" err="1">
                <a:solidFill>
                  <a:schemeClr val="bg1">
                    <a:lumMod val="65000"/>
                  </a:schemeClr>
                </a:solidFill>
              </a:rPr>
              <a:t>www.potaroo.net</a:t>
            </a:r>
            <a:r>
              <a:rPr lang="en-AU" sz="1200" dirty="0">
                <a:solidFill>
                  <a:schemeClr val="bg1">
                    <a:lumMod val="65000"/>
                  </a:schemeClr>
                </a:solidFill>
              </a:rPr>
              <a:t> AAAA @127.0.0.1</a:t>
            </a:r>
          </a:p>
          <a:p>
            <a:endParaRPr lang="en-AU" sz="1200" dirty="0"/>
          </a:p>
          <a:p>
            <a:r>
              <a:rPr lang="en-AU" sz="1200" dirty="0"/>
              <a:t>; &lt;&lt;&gt;&gt; </a:t>
            </a:r>
            <a:r>
              <a:rPr lang="en-AU" sz="1200" dirty="0" err="1"/>
              <a:t>DiG</a:t>
            </a:r>
            <a:r>
              <a:rPr lang="en-AU" sz="1200" dirty="0"/>
              <a:t> 9.18.2 &lt;&lt;&gt;&gt; +</a:t>
            </a:r>
            <a:r>
              <a:rPr lang="en-AU" sz="1200" dirty="0" err="1"/>
              <a:t>dnssec</a:t>
            </a:r>
            <a:r>
              <a:rPr lang="en-AU" sz="1200" dirty="0"/>
              <a:t> </a:t>
            </a:r>
            <a:r>
              <a:rPr lang="en-AU" sz="1200" dirty="0" err="1"/>
              <a:t>www.potaroo.net</a:t>
            </a:r>
            <a:r>
              <a:rPr lang="en-AU" sz="1200" dirty="0"/>
              <a:t> AAAA @127.0.0.1</a:t>
            </a:r>
          </a:p>
          <a:p>
            <a:r>
              <a:rPr lang="en-AU" sz="1200" dirty="0"/>
              <a:t>;; global options: +</a:t>
            </a:r>
            <a:r>
              <a:rPr lang="en-AU" sz="1200" dirty="0" err="1"/>
              <a:t>cmd</a:t>
            </a:r>
            <a:endParaRPr lang="en-AU" sz="1200" dirty="0"/>
          </a:p>
          <a:p>
            <a:r>
              <a:rPr lang="en-AU" sz="1200" dirty="0"/>
              <a:t>;; Got answer:</a:t>
            </a:r>
          </a:p>
          <a:p>
            <a:r>
              <a:rPr lang="en-AU" sz="1200" dirty="0"/>
              <a:t>;; -&gt;&gt;HEADER&lt;&lt;- opcode: QUERY, status: NOERROR, id: 36348</a:t>
            </a:r>
          </a:p>
          <a:p>
            <a:r>
              <a:rPr lang="en-AU" sz="1200" dirty="0"/>
              <a:t>;; flags: </a:t>
            </a:r>
            <a:r>
              <a:rPr lang="en-AU" sz="1200" dirty="0" err="1"/>
              <a:t>qr</a:t>
            </a:r>
            <a:r>
              <a:rPr lang="en-AU" sz="1200" dirty="0"/>
              <a:t> </a:t>
            </a:r>
            <a:r>
              <a:rPr lang="en-AU" sz="1200" dirty="0" err="1"/>
              <a:t>rd</a:t>
            </a:r>
            <a:r>
              <a:rPr lang="en-AU" sz="1200" dirty="0"/>
              <a:t> </a:t>
            </a:r>
            <a:r>
              <a:rPr lang="en-AU" sz="1200" dirty="0" err="1"/>
              <a:t>ra</a:t>
            </a:r>
            <a:r>
              <a:rPr lang="en-AU" sz="1200" dirty="0"/>
              <a:t> ad; QUERY: 1, ANSWER: 2, AUTHORITY: 0, ADDITIONAL: 1</a:t>
            </a:r>
          </a:p>
          <a:p>
            <a:endParaRPr lang="en-AU" sz="1200" dirty="0"/>
          </a:p>
          <a:p>
            <a:r>
              <a:rPr lang="en-AU" sz="1200" dirty="0"/>
              <a:t>;; OPT PSEUDOSECTION:</a:t>
            </a:r>
          </a:p>
          <a:p>
            <a:r>
              <a:rPr lang="en-AU" sz="1200" dirty="0"/>
              <a:t>; EDNS: version: 0, flags: do; </a:t>
            </a:r>
            <a:r>
              <a:rPr lang="en-AU" sz="1200" dirty="0" err="1"/>
              <a:t>udp</a:t>
            </a:r>
            <a:r>
              <a:rPr lang="en-AU" sz="1200" dirty="0"/>
              <a:t>: 4096</a:t>
            </a:r>
          </a:p>
          <a:p>
            <a:r>
              <a:rPr lang="en-AU" sz="1200" dirty="0"/>
              <a:t>; COOKIE: 037e7ff2970bd29801000000628b47b76d96ecc2d227fae5 (good)</a:t>
            </a:r>
          </a:p>
          <a:p>
            <a:r>
              <a:rPr lang="en-AU" sz="1200" dirty="0"/>
              <a:t>;; QUESTION SECTION:</a:t>
            </a:r>
          </a:p>
          <a:p>
            <a:r>
              <a:rPr lang="en-AU" sz="1200" dirty="0"/>
              <a:t>;</a:t>
            </a:r>
            <a:r>
              <a:rPr lang="en-AU" sz="1200" dirty="0" err="1"/>
              <a:t>www.potaroo.net</a:t>
            </a:r>
            <a:r>
              <a:rPr lang="en-AU" sz="1200" dirty="0"/>
              <a:t>.		IN	AAAA</a:t>
            </a:r>
          </a:p>
          <a:p>
            <a:endParaRPr lang="en-AU" sz="1200" dirty="0"/>
          </a:p>
          <a:p>
            <a:r>
              <a:rPr lang="en-AU" sz="1200" dirty="0"/>
              <a:t>;; ANSWER SECTION:</a:t>
            </a:r>
          </a:p>
          <a:p>
            <a:r>
              <a:rPr lang="en-AU" sz="1200" dirty="0" err="1"/>
              <a:t>www.potaroo.net</a:t>
            </a:r>
            <a:r>
              <a:rPr lang="en-AU" sz="1200" dirty="0"/>
              <a:t>.	6394	IN	AAAA	2401:2000:6660::108</a:t>
            </a:r>
          </a:p>
          <a:p>
            <a:r>
              <a:rPr lang="en-AU" sz="1200" dirty="0" err="1">
                <a:solidFill>
                  <a:srgbClr val="FF0000"/>
                </a:solidFill>
              </a:rPr>
              <a:t>www.potaroo.net</a:t>
            </a:r>
            <a:r>
              <a:rPr lang="en-AU" sz="1200" dirty="0">
                <a:solidFill>
                  <a:srgbClr val="FF0000"/>
                </a:solidFill>
              </a:rPr>
              <a:t>.	6394	IN	RRSIG	AAAA 13 3 6400 20320331235230 20220324225230 41284 </a:t>
            </a:r>
            <a:r>
              <a:rPr lang="en-AU" sz="1200" dirty="0" err="1">
                <a:solidFill>
                  <a:srgbClr val="FF0000"/>
                </a:solidFill>
              </a:rPr>
              <a:t>potaroo.net</a:t>
            </a:r>
            <a:r>
              <a:rPr lang="en-AU" sz="1200" dirty="0">
                <a:solidFill>
                  <a:srgbClr val="FF0000"/>
                </a:solidFill>
              </a:rPr>
              <a:t>. W9CDfQ3nCl35ZuFCIxgz+Rl4f+L8O/RRpJLwpPVq6wMgP5CPpP8sSiQc ySCB5scLFBN5aeqG1/jOBeywVYfp0g==</a:t>
            </a:r>
          </a:p>
          <a:p>
            <a:endParaRPr lang="en-AU" sz="1200" dirty="0"/>
          </a:p>
          <a:p>
            <a:r>
              <a:rPr lang="en-AU" sz="1200" dirty="0"/>
              <a:t>;; Query time: 0 msec</a:t>
            </a:r>
          </a:p>
          <a:p>
            <a:r>
              <a:rPr lang="en-AU" sz="1200" dirty="0"/>
              <a:t>;; SERVER: 127.0.0.1#53(127.0.0.1) (UDP)</a:t>
            </a:r>
          </a:p>
          <a:p>
            <a:r>
              <a:rPr lang="en-AU" sz="1200" dirty="0"/>
              <a:t>;; WHEN: Mon May 23 18:37:11 AEST 2022</a:t>
            </a:r>
          </a:p>
          <a:p>
            <a:r>
              <a:rPr lang="en-AU" sz="1200" dirty="0"/>
              <a:t>;; MSG SIZE  </a:t>
            </a:r>
            <a:r>
              <a:rPr lang="en-AU" sz="1200" dirty="0" err="1"/>
              <a:t>rcvd</a:t>
            </a:r>
            <a:r>
              <a:rPr lang="en-AU" sz="1200" dirty="0"/>
              <a:t>: 207</a:t>
            </a:r>
          </a:p>
          <a:p>
            <a:endParaRPr lang="en-AU" sz="1200" dirty="0"/>
          </a:p>
        </p:txBody>
      </p:sp>
      <p:sp>
        <p:nvSpPr>
          <p:cNvPr id="6" name="TextBox 5">
            <a:extLst>
              <a:ext uri="{FF2B5EF4-FFF2-40B4-BE49-F238E27FC236}">
                <a16:creationId xmlns:a16="http://schemas.microsoft.com/office/drawing/2014/main" id="{6C6F4A3D-DC56-8023-AE16-AF7F4D72E47F}"/>
              </a:ext>
            </a:extLst>
          </p:cNvPr>
          <p:cNvSpPr txBox="1"/>
          <p:nvPr/>
        </p:nvSpPr>
        <p:spPr>
          <a:xfrm>
            <a:off x="7793421" y="4896624"/>
            <a:ext cx="1175322" cy="369332"/>
          </a:xfrm>
          <a:prstGeom prst="rect">
            <a:avLst/>
          </a:prstGeom>
          <a:noFill/>
        </p:spPr>
        <p:txBody>
          <a:bodyPr wrap="none" rtlCol="0">
            <a:spAutoFit/>
          </a:bodyPr>
          <a:lstStyle/>
          <a:p>
            <a:r>
              <a:rPr lang="en-AU" dirty="0">
                <a:latin typeface="AhnbergHand" pitchFamily="2" charset="0"/>
              </a:rPr>
              <a:t>response</a:t>
            </a:r>
          </a:p>
        </p:txBody>
      </p:sp>
      <p:sp>
        <p:nvSpPr>
          <p:cNvPr id="7" name="TextBox 6">
            <a:extLst>
              <a:ext uri="{FF2B5EF4-FFF2-40B4-BE49-F238E27FC236}">
                <a16:creationId xmlns:a16="http://schemas.microsoft.com/office/drawing/2014/main" id="{662D4633-A0F4-CFCF-F14A-873566AB161A}"/>
              </a:ext>
            </a:extLst>
          </p:cNvPr>
          <p:cNvSpPr txBox="1"/>
          <p:nvPr/>
        </p:nvSpPr>
        <p:spPr>
          <a:xfrm>
            <a:off x="8471338" y="5592515"/>
            <a:ext cx="2133918" cy="369332"/>
          </a:xfrm>
          <a:prstGeom prst="rect">
            <a:avLst/>
          </a:prstGeom>
          <a:noFill/>
        </p:spPr>
        <p:txBody>
          <a:bodyPr wrap="none" rtlCol="0">
            <a:spAutoFit/>
          </a:bodyPr>
          <a:lstStyle/>
          <a:p>
            <a:r>
              <a:rPr lang="en-AU" dirty="0">
                <a:solidFill>
                  <a:srgbClr val="FF0000"/>
                </a:solidFill>
                <a:latin typeface="AhnbergHand" pitchFamily="2" charset="0"/>
              </a:rPr>
              <a:t>digital signature</a:t>
            </a:r>
          </a:p>
        </p:txBody>
      </p:sp>
      <p:sp>
        <p:nvSpPr>
          <p:cNvPr id="8" name="Freeform 7">
            <a:extLst>
              <a:ext uri="{FF2B5EF4-FFF2-40B4-BE49-F238E27FC236}">
                <a16:creationId xmlns:a16="http://schemas.microsoft.com/office/drawing/2014/main" id="{99003B1E-2392-52E8-2430-0BDBD58B2A20}"/>
              </a:ext>
            </a:extLst>
          </p:cNvPr>
          <p:cNvSpPr/>
          <p:nvPr/>
        </p:nvSpPr>
        <p:spPr>
          <a:xfrm>
            <a:off x="546535" y="5264713"/>
            <a:ext cx="925092" cy="484919"/>
          </a:xfrm>
          <a:custGeom>
            <a:avLst/>
            <a:gdLst>
              <a:gd name="connsiteX0" fmla="*/ 0 w 925092"/>
              <a:gd name="connsiteY0" fmla="*/ 127095 h 484919"/>
              <a:gd name="connsiteX1" fmla="*/ 399393 w 925092"/>
              <a:gd name="connsiteY1" fmla="*/ 116585 h 484919"/>
              <a:gd name="connsiteX2" fmla="*/ 830318 w 925092"/>
              <a:gd name="connsiteY2" fmla="*/ 148116 h 484919"/>
              <a:gd name="connsiteX3" fmla="*/ 683173 w 925092"/>
              <a:gd name="connsiteY3" fmla="*/ 971 h 484919"/>
              <a:gd name="connsiteX4" fmla="*/ 924911 w 925092"/>
              <a:gd name="connsiteY4" fmla="*/ 232198 h 484919"/>
              <a:gd name="connsiteX5" fmla="*/ 725214 w 925092"/>
              <a:gd name="connsiteY5" fmla="*/ 484447 h 484919"/>
              <a:gd name="connsiteX6" fmla="*/ 872359 w 925092"/>
              <a:gd name="connsiteY6" fmla="*/ 295260 h 484919"/>
              <a:gd name="connsiteX7" fmla="*/ 567559 w 925092"/>
              <a:gd name="connsiteY7" fmla="*/ 295260 h 484919"/>
              <a:gd name="connsiteX8" fmla="*/ 84083 w 925092"/>
              <a:gd name="connsiteY8" fmla="*/ 284750 h 4849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25092" h="484919">
                <a:moveTo>
                  <a:pt x="0" y="127095"/>
                </a:moveTo>
                <a:cubicBezTo>
                  <a:pt x="130503" y="120088"/>
                  <a:pt x="261007" y="113081"/>
                  <a:pt x="399393" y="116585"/>
                </a:cubicBezTo>
                <a:cubicBezTo>
                  <a:pt x="537779" y="120088"/>
                  <a:pt x="783021" y="167385"/>
                  <a:pt x="830318" y="148116"/>
                </a:cubicBezTo>
                <a:cubicBezTo>
                  <a:pt x="877615" y="128847"/>
                  <a:pt x="667408" y="-13043"/>
                  <a:pt x="683173" y="971"/>
                </a:cubicBezTo>
                <a:cubicBezTo>
                  <a:pt x="698938" y="14985"/>
                  <a:pt x="917904" y="151619"/>
                  <a:pt x="924911" y="232198"/>
                </a:cubicBezTo>
                <a:cubicBezTo>
                  <a:pt x="931918" y="312777"/>
                  <a:pt x="733973" y="473937"/>
                  <a:pt x="725214" y="484447"/>
                </a:cubicBezTo>
                <a:cubicBezTo>
                  <a:pt x="716455" y="494957"/>
                  <a:pt x="898635" y="326791"/>
                  <a:pt x="872359" y="295260"/>
                </a:cubicBezTo>
                <a:cubicBezTo>
                  <a:pt x="846083" y="263729"/>
                  <a:pt x="567559" y="295260"/>
                  <a:pt x="567559" y="295260"/>
                </a:cubicBezTo>
                <a:lnTo>
                  <a:pt x="84083" y="284750"/>
                </a:lnTo>
              </a:path>
            </a:pathLst>
          </a:custGeom>
          <a:solidFill>
            <a:srgbClr val="FF0000"/>
          </a:solid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2154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lstStyle/>
          <a:p>
            <a:pPr marL="0" indent="0">
              <a:buNone/>
            </a:pPr>
            <a:r>
              <a:rPr lang="en-AU" dirty="0"/>
              <a:t>The case for “</a:t>
            </a:r>
            <a:r>
              <a:rPr lang="en-AU" b="1" dirty="0"/>
              <a:t>Yes</a:t>
            </a:r>
            <a:r>
              <a:rPr lang="en-AU" dirty="0"/>
              <a:t>”</a:t>
            </a:r>
          </a:p>
          <a:p>
            <a:pPr lvl="1"/>
            <a:r>
              <a:rPr lang="en-AU" dirty="0"/>
              <a:t> Too Much Blind Trust. We are trusting that the DNS mapping of the name to an IP address is genuine, trusting that the routing system is passing the IP packets to the ‘correct’ endpoint, trusting that the representation of the name on your screen is actually the name of the service you intended to go to, trusting that the TLS connection is genuine, and trusting that the WEB PKI is not corrupted, to name but a few critical points of trust</a:t>
            </a:r>
          </a:p>
          <a:p>
            <a:pPr lvl="1"/>
            <a:r>
              <a:rPr lang="en-AU" dirty="0"/>
              <a:t>We really have no alternatives – we have no other way of securing the DNS content</a:t>
            </a:r>
          </a:p>
          <a:p>
            <a:pPr lvl="1"/>
            <a:r>
              <a:rPr lang="en-AU" dirty="0"/>
              <a:t>The DNS is central – if an attacker can corrupt the DNS at will, then many other kinds of attacks are possible as a consequence</a:t>
            </a:r>
          </a:p>
        </p:txBody>
      </p:sp>
    </p:spTree>
    <p:extLst>
      <p:ext uri="{BB962C8B-B14F-4D97-AF65-F5344CB8AC3E}">
        <p14:creationId xmlns:p14="http://schemas.microsoft.com/office/powerpoint/2010/main" val="1182310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normAutofit lnSpcReduction="10000"/>
          </a:bodyPr>
          <a:lstStyle/>
          <a:p>
            <a:pPr marL="0" indent="0">
              <a:buNone/>
            </a:pPr>
            <a:r>
              <a:rPr lang="en-AU" dirty="0"/>
              <a:t>The case for “</a:t>
            </a:r>
            <a:r>
              <a:rPr lang="en-AU" b="1" dirty="0"/>
              <a:t>No</a:t>
            </a:r>
            <a:r>
              <a:rPr lang="en-AU" dirty="0"/>
              <a:t>!”</a:t>
            </a:r>
          </a:p>
          <a:p>
            <a:pPr lvl="1"/>
            <a:r>
              <a:rPr lang="en-AU" dirty="0"/>
              <a:t>Its One More Thing to go wrong</a:t>
            </a:r>
          </a:p>
          <a:p>
            <a:pPr lvl="2"/>
            <a:r>
              <a:rPr lang="en-AU" dirty="0"/>
              <a:t>It adds the tasks of secure key management, regular key rotation, synchronisation with the parent zone</a:t>
            </a:r>
          </a:p>
          <a:p>
            <a:pPr lvl="1"/>
            <a:r>
              <a:rPr lang="en-AU" dirty="0"/>
              <a:t>DNS Responses are larger</a:t>
            </a:r>
          </a:p>
          <a:p>
            <a:pPr lvl="2"/>
            <a:r>
              <a:rPr lang="en-AU" dirty="0"/>
              <a:t>All responses include a digital signature</a:t>
            </a:r>
          </a:p>
          <a:p>
            <a:pPr lvl="2"/>
            <a:r>
              <a:rPr lang="en-AU" dirty="0"/>
              <a:t>DNSKEY responses include the entire key set plus the digital signature</a:t>
            </a:r>
          </a:p>
          <a:p>
            <a:pPr lvl="2"/>
            <a:r>
              <a:rPr lang="en-AU" dirty="0"/>
              <a:t>DNS over UDP has reliability issues with large responses</a:t>
            </a:r>
          </a:p>
          <a:p>
            <a:pPr lvl="3"/>
            <a:r>
              <a:rPr lang="en-AU" dirty="0"/>
              <a:t>UDP fragmentation for large responses is unreliable</a:t>
            </a:r>
          </a:p>
          <a:p>
            <a:pPr lvl="3"/>
            <a:r>
              <a:rPr lang="en-AU" dirty="0"/>
              <a:t>TCP failover on truncated responses is unreliable</a:t>
            </a:r>
          </a:p>
          <a:p>
            <a:pPr lvl="1"/>
            <a:r>
              <a:rPr lang="en-AU" dirty="0"/>
              <a:t>Validation takes additional time</a:t>
            </a:r>
          </a:p>
          <a:p>
            <a:pPr lvl="2"/>
            <a:r>
              <a:rPr lang="en-AU" dirty="0"/>
              <a:t>The validator must separately query for DS and DNSKEY records up the delegation chain and then perform a sequence of crypto operations</a:t>
            </a:r>
          </a:p>
        </p:txBody>
      </p:sp>
    </p:spTree>
    <p:extLst>
      <p:ext uri="{BB962C8B-B14F-4D97-AF65-F5344CB8AC3E}">
        <p14:creationId xmlns:p14="http://schemas.microsoft.com/office/powerpoint/2010/main" val="3817366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205AE-5CA0-D021-6204-BFA8DACD1BC1}"/>
              </a:ext>
            </a:extLst>
          </p:cNvPr>
          <p:cNvSpPr>
            <a:spLocks noGrp="1"/>
          </p:cNvSpPr>
          <p:nvPr>
            <p:ph type="title"/>
          </p:nvPr>
        </p:nvSpPr>
        <p:spPr/>
        <p:txBody>
          <a:bodyPr/>
          <a:lstStyle/>
          <a:p>
            <a:r>
              <a:rPr lang="en-AU" dirty="0"/>
              <a:t>Is DNSSEC Worth the effort?</a:t>
            </a:r>
          </a:p>
        </p:txBody>
      </p:sp>
      <p:sp>
        <p:nvSpPr>
          <p:cNvPr id="3" name="Content Placeholder 2">
            <a:extLst>
              <a:ext uri="{FF2B5EF4-FFF2-40B4-BE49-F238E27FC236}">
                <a16:creationId xmlns:a16="http://schemas.microsoft.com/office/drawing/2014/main" id="{22E0783D-237D-1725-2006-A3E25CE39A2A}"/>
              </a:ext>
            </a:extLst>
          </p:cNvPr>
          <p:cNvSpPr>
            <a:spLocks noGrp="1"/>
          </p:cNvSpPr>
          <p:nvPr>
            <p:ph idx="1"/>
          </p:nvPr>
        </p:nvSpPr>
        <p:spPr/>
        <p:txBody>
          <a:bodyPr/>
          <a:lstStyle/>
          <a:p>
            <a:pPr marL="0" indent="0">
              <a:buNone/>
            </a:pPr>
            <a:r>
              <a:rPr lang="en-AU" dirty="0"/>
              <a:t>The case for “</a:t>
            </a:r>
            <a:r>
              <a:rPr lang="en-AU" b="1" dirty="0"/>
              <a:t>No</a:t>
            </a:r>
            <a:r>
              <a:rPr lang="en-AU" dirty="0"/>
              <a:t>!”</a:t>
            </a:r>
          </a:p>
          <a:p>
            <a:pPr lvl="1"/>
            <a:r>
              <a:rPr lang="en-AU" dirty="0"/>
              <a:t>Sub resolvers generally don’t validate responses anyway!</a:t>
            </a:r>
          </a:p>
          <a:p>
            <a:pPr lvl="2"/>
            <a:r>
              <a:rPr lang="en-AU" dirty="0"/>
              <a:t>They rely on the AD bit being set in the response from the recursive resolver</a:t>
            </a:r>
          </a:p>
          <a:p>
            <a:pPr lvl="2"/>
            <a:r>
              <a:rPr lang="en-AU" dirty="0"/>
              <a:t>Which defeats the entire purpose of DNSSEC!! Its crazy!</a:t>
            </a:r>
          </a:p>
          <a:p>
            <a:pPr lvl="1"/>
            <a:r>
              <a:rPr lang="en-AU" dirty="0"/>
              <a:t>Signalling DNSSEC validation failure is extremely badly handled in the DNS</a:t>
            </a:r>
          </a:p>
          <a:p>
            <a:pPr lvl="2"/>
            <a:r>
              <a:rPr lang="en-AU" dirty="0"/>
              <a:t>There was no defined DNSSEC validation error code, so the standard reused the SERVFAIL error code</a:t>
            </a:r>
          </a:p>
          <a:p>
            <a:pPr lvl="2"/>
            <a:r>
              <a:rPr lang="en-AU" dirty="0"/>
              <a:t>SERVFAIL as a response code triggers an exhaustive search across </a:t>
            </a:r>
            <a:r>
              <a:rPr lang="en-AU" b="1" dirty="0"/>
              <a:t>all</a:t>
            </a:r>
            <a:r>
              <a:rPr lang="en-AU" dirty="0"/>
              <a:t> servers</a:t>
            </a:r>
          </a:p>
          <a:p>
            <a:pPr lvl="1"/>
            <a:r>
              <a:rPr lang="en-AU" dirty="0"/>
              <a:t>What’s the realistic assessment of threat?</a:t>
            </a:r>
          </a:p>
          <a:p>
            <a:pPr lvl="2"/>
            <a:r>
              <a:rPr lang="en-AU" dirty="0"/>
              <a:t>As a result, the only threat that DNSSEC protects the stub against is tampering with the response sent from the Authoritative server to the Recursive resolver, which is a pretty abstract threat model</a:t>
            </a:r>
          </a:p>
          <a:p>
            <a:pPr lvl="1"/>
            <a:endParaRPr lang="en-AU" dirty="0"/>
          </a:p>
        </p:txBody>
      </p:sp>
    </p:spTree>
    <p:extLst>
      <p:ext uri="{BB962C8B-B14F-4D97-AF65-F5344CB8AC3E}">
        <p14:creationId xmlns:p14="http://schemas.microsoft.com/office/powerpoint/2010/main" val="2467655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D0EE02-48D8-8DEC-9D83-84CC82236B75}"/>
              </a:ext>
            </a:extLst>
          </p:cNvPr>
          <p:cNvSpPr>
            <a:spLocks noGrp="1"/>
          </p:cNvSpPr>
          <p:nvPr>
            <p:ph type="title"/>
          </p:nvPr>
        </p:nvSpPr>
        <p:spPr/>
        <p:txBody>
          <a:bodyPr/>
          <a:lstStyle/>
          <a:p>
            <a:r>
              <a:rPr lang="en-AU" dirty="0"/>
              <a:t>If not DNSSEC, then what?</a:t>
            </a:r>
          </a:p>
        </p:txBody>
      </p:sp>
      <p:sp>
        <p:nvSpPr>
          <p:cNvPr id="3" name="Content Placeholder 2">
            <a:extLst>
              <a:ext uri="{FF2B5EF4-FFF2-40B4-BE49-F238E27FC236}">
                <a16:creationId xmlns:a16="http://schemas.microsoft.com/office/drawing/2014/main" id="{18EB0EDD-2D28-655E-A5B8-2637EC3031F4}"/>
              </a:ext>
            </a:extLst>
          </p:cNvPr>
          <p:cNvSpPr>
            <a:spLocks noGrp="1"/>
          </p:cNvSpPr>
          <p:nvPr>
            <p:ph idx="1"/>
          </p:nvPr>
        </p:nvSpPr>
        <p:spPr/>
        <p:txBody>
          <a:bodyPr>
            <a:normAutofit/>
          </a:bodyPr>
          <a:lstStyle/>
          <a:p>
            <a:r>
              <a:rPr lang="en-AU" dirty="0"/>
              <a:t>Nobody “important” seems to be signing here in .au</a:t>
            </a:r>
          </a:p>
          <a:p>
            <a:pPr lvl="1"/>
            <a:r>
              <a:rPr lang="en-AU" dirty="0"/>
              <a:t>No </a:t>
            </a:r>
            <a:r>
              <a:rPr lang="en-AU" dirty="0" err="1"/>
              <a:t>gov.au</a:t>
            </a:r>
            <a:r>
              <a:rPr lang="en-AU" dirty="0"/>
              <a:t> records</a:t>
            </a:r>
          </a:p>
          <a:p>
            <a:pPr lvl="2"/>
            <a:r>
              <a:rPr lang="en-AU" dirty="0"/>
              <a:t>Not even AFP or ASD!</a:t>
            </a:r>
          </a:p>
          <a:p>
            <a:pPr lvl="2"/>
            <a:r>
              <a:rPr lang="en-AU" dirty="0"/>
              <a:t>Not the federal shop front (</a:t>
            </a:r>
            <a:r>
              <a:rPr lang="en-AU" dirty="0" err="1"/>
              <a:t>my.gov.au</a:t>
            </a:r>
            <a:r>
              <a:rPr lang="en-AU" dirty="0"/>
              <a:t>), nor the ATO</a:t>
            </a:r>
          </a:p>
          <a:p>
            <a:pPr lvl="1"/>
            <a:r>
              <a:rPr lang="en-AU" dirty="0"/>
              <a:t>No major retail banks</a:t>
            </a:r>
          </a:p>
          <a:p>
            <a:pPr lvl="1"/>
            <a:r>
              <a:rPr lang="en-AU" dirty="0"/>
              <a:t>More generally, few folk DNSSEC-sign their DNS names in .au</a:t>
            </a:r>
          </a:p>
          <a:p>
            <a:r>
              <a:rPr lang="en-AU" dirty="0"/>
              <a:t>Instead, they are trusting that TLS is robust</a:t>
            </a:r>
          </a:p>
          <a:p>
            <a:pPr lvl="1"/>
            <a:r>
              <a:rPr lang="en-AU" dirty="0"/>
              <a:t>TLS relies on the certificate infrastructure of the web PKI</a:t>
            </a:r>
          </a:p>
          <a:p>
            <a:pPr lvl="1"/>
            <a:r>
              <a:rPr lang="en-AU" dirty="0"/>
              <a:t>So they are trusting that the web PKI is robust</a:t>
            </a:r>
          </a:p>
          <a:p>
            <a:r>
              <a:rPr lang="en-AU" dirty="0"/>
              <a:t>And this is a problem</a:t>
            </a:r>
          </a:p>
          <a:p>
            <a:endParaRPr lang="en-AU" dirty="0"/>
          </a:p>
        </p:txBody>
      </p:sp>
    </p:spTree>
    <p:extLst>
      <p:ext uri="{BB962C8B-B14F-4D97-AF65-F5344CB8AC3E}">
        <p14:creationId xmlns:p14="http://schemas.microsoft.com/office/powerpoint/2010/main" val="2078673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B3A70-86C7-2BC0-022B-ED936494C51A}"/>
              </a:ext>
            </a:extLst>
          </p:cNvPr>
          <p:cNvSpPr>
            <a:spLocks noGrp="1"/>
          </p:cNvSpPr>
          <p:nvPr>
            <p:ph type="title"/>
          </p:nvPr>
        </p:nvSpPr>
        <p:spPr/>
        <p:txBody>
          <a:bodyPr/>
          <a:lstStyle/>
          <a:p>
            <a:r>
              <a:rPr lang="en-AU" dirty="0"/>
              <a:t>PKIs have problems too!</a:t>
            </a:r>
          </a:p>
        </p:txBody>
      </p:sp>
      <p:sp>
        <p:nvSpPr>
          <p:cNvPr id="3" name="Content Placeholder 2">
            <a:extLst>
              <a:ext uri="{FF2B5EF4-FFF2-40B4-BE49-F238E27FC236}">
                <a16:creationId xmlns:a16="http://schemas.microsoft.com/office/drawing/2014/main" id="{14F8CAE5-4EDC-53F1-0750-B43A2C5E3082}"/>
              </a:ext>
            </a:extLst>
          </p:cNvPr>
          <p:cNvSpPr>
            <a:spLocks noGrp="1"/>
          </p:cNvSpPr>
          <p:nvPr>
            <p:ph idx="1"/>
          </p:nvPr>
        </p:nvSpPr>
        <p:spPr/>
        <p:txBody>
          <a:bodyPr/>
          <a:lstStyle/>
          <a:p>
            <a:pPr marL="0" indent="0">
              <a:buNone/>
            </a:pPr>
            <a:r>
              <a:rPr lang="en-AU" dirty="0">
                <a:hlinkClick r:id="rId2"/>
              </a:rPr>
              <a:t>https://www.feistyduck.com/ssl-tls-and-pki-history/</a:t>
            </a:r>
            <a:endParaRPr lang="en-AU" dirty="0"/>
          </a:p>
          <a:p>
            <a:endParaRPr lang="en-AU" dirty="0"/>
          </a:p>
          <a:p>
            <a:r>
              <a:rPr lang="en-AU" dirty="0"/>
              <a:t>The problem here is that with so many points of trust and no easy way of limiting the trust domain each client is forced to trust every single CA that all of its actions are absolutely correct all of the time</a:t>
            </a:r>
          </a:p>
          <a:p>
            <a:r>
              <a:rPr lang="en-AU" dirty="0"/>
              <a:t>Every CA in the PKI simply must never lie</a:t>
            </a:r>
          </a:p>
          <a:p>
            <a:r>
              <a:rPr lang="en-AU" dirty="0"/>
              <a:t>Which is an impossible objective</a:t>
            </a:r>
          </a:p>
          <a:p>
            <a:r>
              <a:rPr lang="en-AU" dirty="0"/>
              <a:t>And we have no robust </a:t>
            </a:r>
            <a:r>
              <a:rPr lang="en-AU" i="1" dirty="0"/>
              <a:t>certificate revocation</a:t>
            </a:r>
            <a:r>
              <a:rPr lang="en-AU" dirty="0"/>
              <a:t> mechanism to “unsay” dud certificates</a:t>
            </a:r>
          </a:p>
          <a:p>
            <a:endParaRPr lang="en-AU" dirty="0"/>
          </a:p>
        </p:txBody>
      </p:sp>
    </p:spTree>
    <p:extLst>
      <p:ext uri="{BB962C8B-B14F-4D97-AF65-F5344CB8AC3E}">
        <p14:creationId xmlns:p14="http://schemas.microsoft.com/office/powerpoint/2010/main" val="1025814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A4C4-0B6A-264E-8FDD-27F950EA53CD}"/>
              </a:ext>
            </a:extLst>
          </p:cNvPr>
          <p:cNvSpPr>
            <a:spLocks noGrp="1"/>
          </p:cNvSpPr>
          <p:nvPr>
            <p:ph type="title"/>
          </p:nvPr>
        </p:nvSpPr>
        <p:spPr/>
        <p:txBody>
          <a:bodyPr/>
          <a:lstStyle/>
          <a:p>
            <a:r>
              <a:rPr lang="en-AU" dirty="0">
                <a:latin typeface="Powderfinger Type" panose="02020709070000000403" pitchFamily="49" charset="77"/>
              </a:rPr>
              <a:t>Certificates are a Failure?</a:t>
            </a:r>
          </a:p>
        </p:txBody>
      </p:sp>
      <p:sp>
        <p:nvSpPr>
          <p:cNvPr id="3" name="Content Placeholder 2">
            <a:extLst>
              <a:ext uri="{FF2B5EF4-FFF2-40B4-BE49-F238E27FC236}">
                <a16:creationId xmlns:a16="http://schemas.microsoft.com/office/drawing/2014/main" id="{A580D9CC-4F22-C94C-BDB3-67A69779415B}"/>
              </a:ext>
            </a:extLst>
          </p:cNvPr>
          <p:cNvSpPr>
            <a:spLocks noGrp="1"/>
          </p:cNvSpPr>
          <p:nvPr>
            <p:ph idx="1"/>
          </p:nvPr>
        </p:nvSpPr>
        <p:spPr/>
        <p:txBody>
          <a:bodyPr>
            <a:normAutofit fontScale="92500" lnSpcReduction="10000"/>
          </a:bodyPr>
          <a:lstStyle/>
          <a:p>
            <a:r>
              <a:rPr lang="en-AU" dirty="0"/>
              <a:t>We persist with long-lived certificates and non-functional revocation mechanisms, because it’s the path of least resistance </a:t>
            </a:r>
          </a:p>
          <a:p>
            <a:r>
              <a:rPr lang="en-AU" dirty="0"/>
              <a:t>The problem with certificates that provide a trust window of a few hours, is that the existing CA infrastructure and the use models of locally stashed certificates just can’t cope with such an increased intensity of certificate re-issuance.</a:t>
            </a:r>
          </a:p>
          <a:p>
            <a:r>
              <a:rPr lang="en-AU" dirty="0"/>
              <a:t>If certificates are incapable of informing a client that they are about to be drawn into misplaced trust then what exactly are they good for anyway?</a:t>
            </a:r>
          </a:p>
          <a:p>
            <a:r>
              <a:rPr lang="en-AU" dirty="0"/>
              <a:t>The entire objective here was to answer the simple question: “</a:t>
            </a:r>
            <a:r>
              <a:rPr lang="en-AU" b="1" dirty="0"/>
              <a:t>Is the service that I am about to connect to the service that I intended to connect to?</a:t>
            </a:r>
            <a:r>
              <a:rPr lang="en-AU" dirty="0"/>
              <a:t>” And the problem is that this entire certificate structure can only answer a question that relates to the past, not the present!</a:t>
            </a:r>
          </a:p>
          <a:p>
            <a:pPr marL="0" indent="0">
              <a:buNone/>
            </a:pPr>
            <a:endParaRPr lang="en-AU" dirty="0"/>
          </a:p>
        </p:txBody>
      </p:sp>
    </p:spTree>
    <p:extLst>
      <p:ext uri="{BB962C8B-B14F-4D97-AF65-F5344CB8AC3E}">
        <p14:creationId xmlns:p14="http://schemas.microsoft.com/office/powerpoint/2010/main" val="1340358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55E2-F718-43A5-54B8-DECB2D5267B1}"/>
              </a:ext>
            </a:extLst>
          </p:cNvPr>
          <p:cNvSpPr>
            <a:spLocks noGrp="1"/>
          </p:cNvSpPr>
          <p:nvPr>
            <p:ph type="title"/>
          </p:nvPr>
        </p:nvSpPr>
        <p:spPr/>
        <p:txBody>
          <a:bodyPr/>
          <a:lstStyle/>
          <a:p>
            <a:r>
              <a:rPr lang="en-AU" dirty="0"/>
              <a:t>Where to from here?</a:t>
            </a:r>
          </a:p>
        </p:txBody>
      </p:sp>
      <p:sp>
        <p:nvSpPr>
          <p:cNvPr id="3" name="Content Placeholder 2">
            <a:extLst>
              <a:ext uri="{FF2B5EF4-FFF2-40B4-BE49-F238E27FC236}">
                <a16:creationId xmlns:a16="http://schemas.microsoft.com/office/drawing/2014/main" id="{1F1F3CDF-B96C-7FC9-4531-2BC76B730FD1}"/>
              </a:ext>
            </a:extLst>
          </p:cNvPr>
          <p:cNvSpPr>
            <a:spLocks noGrp="1"/>
          </p:cNvSpPr>
          <p:nvPr>
            <p:ph idx="1"/>
          </p:nvPr>
        </p:nvSpPr>
        <p:spPr/>
        <p:txBody>
          <a:bodyPr/>
          <a:lstStyle/>
          <a:p>
            <a:r>
              <a:rPr lang="en-AU" dirty="0"/>
              <a:t>We’ve been trying to patch up the PKI system for some decades, and the result is a system that is not much more robust, but now has a greater level of external dependencies/vulnerabilities</a:t>
            </a:r>
          </a:p>
          <a:p>
            <a:r>
              <a:rPr lang="en-AU" dirty="0"/>
              <a:t>DNSSEC could be a more robust approach here but adoption resistance and operational immaturity count heavily against it</a:t>
            </a:r>
          </a:p>
          <a:p>
            <a:pPr lvl="1"/>
            <a:r>
              <a:rPr lang="en-AU" dirty="0"/>
              <a:t>It’s not a clear and useful “solution” to a current set of </a:t>
            </a:r>
            <a:r>
              <a:rPr lang="en-AU" dirty="0" err="1"/>
              <a:t>opsec</a:t>
            </a:r>
            <a:r>
              <a:rPr lang="en-AU" dirty="0"/>
              <a:t> issues</a:t>
            </a:r>
          </a:p>
          <a:p>
            <a:r>
              <a:rPr lang="en-AU" dirty="0"/>
              <a:t>But doing nothing seems to be irresponsible as well!</a:t>
            </a:r>
          </a:p>
        </p:txBody>
      </p:sp>
    </p:spTree>
    <p:extLst>
      <p:ext uri="{BB962C8B-B14F-4D97-AF65-F5344CB8AC3E}">
        <p14:creationId xmlns:p14="http://schemas.microsoft.com/office/powerpoint/2010/main" val="41013123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55E2-F718-43A5-54B8-DECB2D5267B1}"/>
              </a:ext>
            </a:extLst>
          </p:cNvPr>
          <p:cNvSpPr>
            <a:spLocks noGrp="1"/>
          </p:cNvSpPr>
          <p:nvPr>
            <p:ph type="title"/>
          </p:nvPr>
        </p:nvSpPr>
        <p:spPr/>
        <p:txBody>
          <a:bodyPr/>
          <a:lstStyle/>
          <a:p>
            <a:r>
              <a:rPr lang="en-AU" dirty="0"/>
              <a:t>Where to from here?</a:t>
            </a:r>
          </a:p>
        </p:txBody>
      </p:sp>
      <p:sp>
        <p:nvSpPr>
          <p:cNvPr id="3" name="Content Placeholder 2">
            <a:extLst>
              <a:ext uri="{FF2B5EF4-FFF2-40B4-BE49-F238E27FC236}">
                <a16:creationId xmlns:a16="http://schemas.microsoft.com/office/drawing/2014/main" id="{1F1F3CDF-B96C-7FC9-4531-2BC76B730FD1}"/>
              </a:ext>
            </a:extLst>
          </p:cNvPr>
          <p:cNvSpPr>
            <a:spLocks noGrp="1"/>
          </p:cNvSpPr>
          <p:nvPr>
            <p:ph idx="1"/>
          </p:nvPr>
        </p:nvSpPr>
        <p:spPr/>
        <p:txBody>
          <a:bodyPr/>
          <a:lstStyle/>
          <a:p>
            <a:pPr marL="0" indent="0">
              <a:buNone/>
            </a:pPr>
            <a:r>
              <a:rPr lang="en-AU" dirty="0"/>
              <a:t>I really </a:t>
            </a:r>
            <a:r>
              <a:rPr lang="en-AU"/>
              <a:t>don’t know!</a:t>
            </a:r>
            <a:endParaRPr lang="en-AU" dirty="0"/>
          </a:p>
          <a:p>
            <a:r>
              <a:rPr lang="en-AU" dirty="0"/>
              <a:t>I don’t think we can “fix” the certificate system</a:t>
            </a:r>
          </a:p>
          <a:p>
            <a:pPr lvl="1"/>
            <a:r>
              <a:rPr lang="en-AU" dirty="0"/>
              <a:t>Too many points of trust create vulnerabilities for the entire system</a:t>
            </a:r>
          </a:p>
          <a:p>
            <a:pPr lvl="1"/>
            <a:r>
              <a:rPr lang="en-AU" dirty="0"/>
              <a:t>Revocation is broken so mis-issuance and key compromise create persistent vulnerabilities</a:t>
            </a:r>
          </a:p>
          <a:p>
            <a:r>
              <a:rPr lang="en-AU" dirty="0"/>
              <a:t>But there is a lot of resistance to DNSSEC</a:t>
            </a:r>
          </a:p>
          <a:p>
            <a:pPr lvl="1"/>
            <a:r>
              <a:rPr lang="en-AU" dirty="0"/>
              <a:t>The single point of all trust is not at all reassuring</a:t>
            </a:r>
          </a:p>
          <a:p>
            <a:pPr lvl="1"/>
            <a:r>
              <a:rPr lang="en-AU" dirty="0"/>
              <a:t>Validation is too slow and too fragile</a:t>
            </a:r>
          </a:p>
          <a:p>
            <a:pPr lvl="1"/>
            <a:r>
              <a:rPr lang="en-AU" dirty="0"/>
              <a:t>Key management is fragile</a:t>
            </a:r>
          </a:p>
          <a:p>
            <a:endParaRPr lang="en-AU" dirty="0"/>
          </a:p>
        </p:txBody>
      </p:sp>
    </p:spTree>
    <p:extLst>
      <p:ext uri="{BB962C8B-B14F-4D97-AF65-F5344CB8AC3E}">
        <p14:creationId xmlns:p14="http://schemas.microsoft.com/office/powerpoint/2010/main" val="239366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B9B89-87D7-C479-AF13-27D78B1B403C}"/>
              </a:ext>
            </a:extLst>
          </p:cNvPr>
          <p:cNvSpPr>
            <a:spLocks noGrp="1"/>
          </p:cNvSpPr>
          <p:nvPr>
            <p:ph type="title"/>
          </p:nvPr>
        </p:nvSpPr>
        <p:spPr/>
        <p:txBody>
          <a:bodyPr/>
          <a:lstStyle/>
          <a:p>
            <a:r>
              <a:rPr lang="en-AU" dirty="0"/>
              <a:t>So what?</a:t>
            </a:r>
          </a:p>
        </p:txBody>
      </p:sp>
      <p:sp>
        <p:nvSpPr>
          <p:cNvPr id="3" name="Content Placeholder 2">
            <a:extLst>
              <a:ext uri="{FF2B5EF4-FFF2-40B4-BE49-F238E27FC236}">
                <a16:creationId xmlns:a16="http://schemas.microsoft.com/office/drawing/2014/main" id="{B7D5AB9E-3535-FC56-47A1-6D25E163B531}"/>
              </a:ext>
            </a:extLst>
          </p:cNvPr>
          <p:cNvSpPr>
            <a:spLocks noGrp="1"/>
          </p:cNvSpPr>
          <p:nvPr>
            <p:ph idx="1"/>
          </p:nvPr>
        </p:nvSpPr>
        <p:spPr/>
        <p:txBody>
          <a:bodyPr/>
          <a:lstStyle/>
          <a:p>
            <a:r>
              <a:rPr lang="en-AU" dirty="0"/>
              <a:t>If the client can </a:t>
            </a:r>
            <a:r>
              <a:rPr lang="en-AU" i="1" dirty="0">
                <a:solidFill>
                  <a:srgbClr val="FF0000"/>
                </a:solidFill>
              </a:rPr>
              <a:t>validate</a:t>
            </a:r>
            <a:r>
              <a:rPr lang="en-AU" i="1" dirty="0"/>
              <a:t> </a:t>
            </a:r>
            <a:r>
              <a:rPr lang="en-AU" dirty="0"/>
              <a:t> this digital signature, then it can be assured that:</a:t>
            </a:r>
          </a:p>
          <a:p>
            <a:pPr lvl="1"/>
            <a:r>
              <a:rPr lang="en-AU" dirty="0"/>
              <a:t>The response the client received is </a:t>
            </a:r>
            <a:r>
              <a:rPr lang="en-AU" b="1" dirty="0">
                <a:solidFill>
                  <a:srgbClr val="FF0000"/>
                </a:solidFill>
              </a:rPr>
              <a:t>authentic</a:t>
            </a:r>
            <a:r>
              <a:rPr lang="en-AU" dirty="0"/>
              <a:t> and </a:t>
            </a:r>
            <a:r>
              <a:rPr lang="en-AU" b="1" dirty="0">
                <a:solidFill>
                  <a:srgbClr val="FF0000"/>
                </a:solidFill>
              </a:rPr>
              <a:t>complete</a:t>
            </a:r>
          </a:p>
          <a:p>
            <a:pPr lvl="1"/>
            <a:r>
              <a:rPr lang="en-AU" dirty="0"/>
              <a:t>The response is </a:t>
            </a:r>
            <a:r>
              <a:rPr lang="en-AU" b="1" dirty="0">
                <a:solidFill>
                  <a:srgbClr val="FF0000"/>
                </a:solidFill>
              </a:rPr>
              <a:t>current</a:t>
            </a:r>
          </a:p>
          <a:p>
            <a:r>
              <a:rPr lang="en-AU" dirty="0"/>
              <a:t>It doesn’t matter how the DNS client learned this response: if the response correctly validates then the data is a genuine and complete extract from the authoritative zone file</a:t>
            </a:r>
          </a:p>
          <a:p>
            <a:endParaRPr lang="en-AU" dirty="0"/>
          </a:p>
          <a:p>
            <a:r>
              <a:rPr lang="en-AU" dirty="0"/>
              <a:t>If it wasn’t signed and validated then you really can’t tell if the data has been altered by some intermediary</a:t>
            </a:r>
          </a:p>
        </p:txBody>
      </p:sp>
    </p:spTree>
    <p:extLst>
      <p:ext uri="{BB962C8B-B14F-4D97-AF65-F5344CB8AC3E}">
        <p14:creationId xmlns:p14="http://schemas.microsoft.com/office/powerpoint/2010/main" val="1254526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42B9D-749E-189E-42E5-729174923B01}"/>
              </a:ext>
            </a:extLst>
          </p:cNvPr>
          <p:cNvSpPr>
            <a:spLocks noGrp="1"/>
          </p:cNvSpPr>
          <p:nvPr>
            <p:ph type="title"/>
          </p:nvPr>
        </p:nvSpPr>
        <p:spPr/>
        <p:txBody>
          <a:bodyPr/>
          <a:lstStyle/>
          <a:p>
            <a:r>
              <a:rPr lang="en-AU" dirty="0"/>
              <a:t>What about non-existence?</a:t>
            </a:r>
          </a:p>
        </p:txBody>
      </p:sp>
      <p:sp>
        <p:nvSpPr>
          <p:cNvPr id="4" name="TextBox 3">
            <a:extLst>
              <a:ext uri="{FF2B5EF4-FFF2-40B4-BE49-F238E27FC236}">
                <a16:creationId xmlns:a16="http://schemas.microsoft.com/office/drawing/2014/main" id="{1DCB14D9-D8A9-3581-25AD-98171C893C03}"/>
              </a:ext>
            </a:extLst>
          </p:cNvPr>
          <p:cNvSpPr txBox="1"/>
          <p:nvPr/>
        </p:nvSpPr>
        <p:spPr>
          <a:xfrm>
            <a:off x="1631388" y="1502688"/>
            <a:ext cx="11422460" cy="4893647"/>
          </a:xfrm>
          <a:prstGeom prst="rect">
            <a:avLst/>
          </a:prstGeom>
          <a:noFill/>
        </p:spPr>
        <p:txBody>
          <a:bodyPr wrap="square" rtlCol="0">
            <a:spAutoFit/>
          </a:bodyPr>
          <a:lstStyle/>
          <a:p>
            <a:r>
              <a:rPr lang="en-AU" sz="1200" dirty="0">
                <a:solidFill>
                  <a:schemeClr val="bg1">
                    <a:lumMod val="65000"/>
                  </a:schemeClr>
                </a:solidFill>
              </a:rPr>
              <a:t>$ dig +</a:t>
            </a:r>
            <a:r>
              <a:rPr lang="en-AU" sz="1200" dirty="0" err="1">
                <a:solidFill>
                  <a:schemeClr val="bg1">
                    <a:lumMod val="65000"/>
                  </a:schemeClr>
                </a:solidFill>
              </a:rPr>
              <a:t>dnssec</a:t>
            </a:r>
            <a:r>
              <a:rPr lang="en-AU" sz="1200" dirty="0">
                <a:solidFill>
                  <a:schemeClr val="bg1">
                    <a:lumMod val="65000"/>
                  </a:schemeClr>
                </a:solidFill>
              </a:rPr>
              <a:t> </a:t>
            </a:r>
            <a:r>
              <a:rPr lang="en-AU" sz="1200" dirty="0" err="1">
                <a:solidFill>
                  <a:schemeClr val="bg1">
                    <a:lumMod val="65000"/>
                  </a:schemeClr>
                </a:solidFill>
              </a:rPr>
              <a:t>www.potaroo.net</a:t>
            </a:r>
            <a:r>
              <a:rPr lang="en-AU" sz="1200" dirty="0">
                <a:solidFill>
                  <a:schemeClr val="bg1">
                    <a:lumMod val="65000"/>
                  </a:schemeClr>
                </a:solidFill>
              </a:rPr>
              <a:t> TXT @127.0.0.1</a:t>
            </a:r>
          </a:p>
          <a:p>
            <a:endParaRPr lang="en-AU" sz="1200" dirty="0"/>
          </a:p>
          <a:p>
            <a:r>
              <a:rPr lang="en-AU" sz="1200" dirty="0"/>
              <a:t>; &lt;&lt;&gt;&gt; </a:t>
            </a:r>
            <a:r>
              <a:rPr lang="en-AU" sz="1200" dirty="0" err="1"/>
              <a:t>DiG</a:t>
            </a:r>
            <a:r>
              <a:rPr lang="en-AU" sz="1200" dirty="0"/>
              <a:t> 9.18.2 &lt;&lt;&gt;&gt; +</a:t>
            </a:r>
            <a:r>
              <a:rPr lang="en-AU" sz="1200" dirty="0" err="1"/>
              <a:t>dnssec</a:t>
            </a:r>
            <a:r>
              <a:rPr lang="en-AU" sz="1200" dirty="0"/>
              <a:t> </a:t>
            </a:r>
            <a:r>
              <a:rPr lang="en-AU" sz="1200" dirty="0" err="1"/>
              <a:t>www.potaroo.net</a:t>
            </a:r>
            <a:r>
              <a:rPr lang="en-AU" sz="1200" dirty="0"/>
              <a:t> TXT @127.0.0.1</a:t>
            </a:r>
          </a:p>
          <a:p>
            <a:r>
              <a:rPr lang="en-AU" sz="1200" dirty="0"/>
              <a:t>;; global options: +</a:t>
            </a:r>
            <a:r>
              <a:rPr lang="en-AU" sz="1200" dirty="0" err="1"/>
              <a:t>cmd</a:t>
            </a:r>
            <a:endParaRPr lang="en-AU" sz="1200" dirty="0"/>
          </a:p>
          <a:p>
            <a:r>
              <a:rPr lang="en-AU" sz="1200" dirty="0"/>
              <a:t>;; Got answer:</a:t>
            </a:r>
          </a:p>
          <a:p>
            <a:r>
              <a:rPr lang="en-AU" sz="1200" dirty="0"/>
              <a:t>;; -&gt;&gt;HEADER&lt;&lt;- opcode: QUERY, status: NOERROR, id: 32884</a:t>
            </a:r>
          </a:p>
          <a:p>
            <a:r>
              <a:rPr lang="en-AU" sz="1200" dirty="0"/>
              <a:t>;; flags: </a:t>
            </a:r>
            <a:r>
              <a:rPr lang="en-AU" sz="1200" dirty="0" err="1"/>
              <a:t>qr</a:t>
            </a:r>
            <a:r>
              <a:rPr lang="en-AU" sz="1200" dirty="0"/>
              <a:t> </a:t>
            </a:r>
            <a:r>
              <a:rPr lang="en-AU" sz="1200" dirty="0" err="1"/>
              <a:t>rd</a:t>
            </a:r>
            <a:r>
              <a:rPr lang="en-AU" sz="1200" dirty="0"/>
              <a:t> </a:t>
            </a:r>
            <a:r>
              <a:rPr lang="en-AU" sz="1200" dirty="0" err="1"/>
              <a:t>ra</a:t>
            </a:r>
            <a:r>
              <a:rPr lang="en-AU" sz="1200" dirty="0"/>
              <a:t> ad; QUERY: 1, ANSWER: 0, AUTHORITY: 4, ADDITIONAL: 1</a:t>
            </a:r>
          </a:p>
          <a:p>
            <a:endParaRPr lang="en-AU" sz="1200" dirty="0"/>
          </a:p>
          <a:p>
            <a:r>
              <a:rPr lang="en-AU" sz="1200" dirty="0"/>
              <a:t>;; OPT PSEUDOSECTION:</a:t>
            </a:r>
          </a:p>
          <a:p>
            <a:r>
              <a:rPr lang="en-AU" sz="1200" dirty="0"/>
              <a:t>; EDNS: version: 0, flags: do; </a:t>
            </a:r>
            <a:r>
              <a:rPr lang="en-AU" sz="1200" dirty="0" err="1"/>
              <a:t>udp</a:t>
            </a:r>
            <a:r>
              <a:rPr lang="en-AU" sz="1200" dirty="0"/>
              <a:t>: 4096</a:t>
            </a:r>
          </a:p>
          <a:p>
            <a:r>
              <a:rPr lang="en-AU" sz="1200" dirty="0"/>
              <a:t>; COOKIE: 660df460a7f4ed0101000000628b49a2d9c0f21dc394dd81 (good)</a:t>
            </a:r>
          </a:p>
          <a:p>
            <a:r>
              <a:rPr lang="en-AU" sz="1200" dirty="0"/>
              <a:t>;; QUESTION SECTION:</a:t>
            </a:r>
          </a:p>
          <a:p>
            <a:r>
              <a:rPr lang="en-AU" sz="1200" dirty="0"/>
              <a:t>;</a:t>
            </a:r>
            <a:r>
              <a:rPr lang="en-AU" sz="1200" dirty="0" err="1"/>
              <a:t>www.potaroo.net</a:t>
            </a:r>
            <a:r>
              <a:rPr lang="en-AU" sz="1200" dirty="0"/>
              <a:t>.		IN	TXT</a:t>
            </a:r>
          </a:p>
          <a:p>
            <a:endParaRPr lang="en-AU" sz="1200" dirty="0"/>
          </a:p>
          <a:p>
            <a:r>
              <a:rPr lang="en-AU" sz="1200" dirty="0"/>
              <a:t>;; AUTHORITY SECTION:</a:t>
            </a:r>
          </a:p>
          <a:p>
            <a:r>
              <a:rPr lang="en-AU" sz="1200" dirty="0" err="1">
                <a:solidFill>
                  <a:srgbClr val="FF0000"/>
                </a:solidFill>
              </a:rPr>
              <a:t>www.potaroo.net</a:t>
            </a:r>
            <a:r>
              <a:rPr lang="en-AU" sz="1200" dirty="0">
                <a:solidFill>
                  <a:srgbClr val="FF0000"/>
                </a:solidFill>
              </a:rPr>
              <a:t>.	6400	IN	NSEC	_443._tcp.www.potaroo.net. A AAAA RRSIG NSEC</a:t>
            </a:r>
          </a:p>
          <a:p>
            <a:r>
              <a:rPr lang="en-AU" sz="1200" dirty="0" err="1">
                <a:solidFill>
                  <a:srgbClr val="FF0000"/>
                </a:solidFill>
              </a:rPr>
              <a:t>www.potaroo.net</a:t>
            </a:r>
            <a:r>
              <a:rPr lang="en-AU" sz="1200" dirty="0">
                <a:solidFill>
                  <a:srgbClr val="FF0000"/>
                </a:solidFill>
              </a:rPr>
              <a:t>.	6400	IN	RRSIG	NSEC 13 3 6400 20320331235230 20220324225230 41284 </a:t>
            </a:r>
            <a:r>
              <a:rPr lang="en-AU" sz="1200" dirty="0" err="1">
                <a:solidFill>
                  <a:srgbClr val="FF0000"/>
                </a:solidFill>
              </a:rPr>
              <a:t>potaroo.net</a:t>
            </a:r>
            <a:r>
              <a:rPr lang="en-AU" sz="1200" dirty="0">
                <a:solidFill>
                  <a:srgbClr val="FF0000"/>
                </a:solidFill>
              </a:rPr>
              <a:t>. lhP13N+YR6m3dBYLUxfgv8fGsuiF4f14UcpznpyqIevIJyEumLgHtzUV Y6k6MXpiygGqI70KzZidqzAhglVCcQ==</a:t>
            </a:r>
          </a:p>
          <a:p>
            <a:r>
              <a:rPr lang="en-AU" sz="1200" dirty="0" err="1"/>
              <a:t>potaroo.net</a:t>
            </a:r>
            <a:r>
              <a:rPr lang="en-AU" sz="1200" dirty="0"/>
              <a:t>.		6400	IN	SOA	ns1.potaroo.net. </a:t>
            </a:r>
            <a:r>
              <a:rPr lang="en-AU" sz="1200" dirty="0" err="1"/>
              <a:t>gih.potaroo.net</a:t>
            </a:r>
            <a:r>
              <a:rPr lang="en-AU" sz="1200" dirty="0"/>
              <a:t>. 2022032501 10800 3600 3600000 6400</a:t>
            </a:r>
          </a:p>
          <a:p>
            <a:r>
              <a:rPr lang="en-AU" sz="1200" dirty="0" err="1"/>
              <a:t>potaroo.net</a:t>
            </a:r>
            <a:r>
              <a:rPr lang="en-AU" sz="1200" dirty="0"/>
              <a:t>.		6400	IN	RRSIG	SOA 13 2 6400 20320331235230 20220324225230 41284 </a:t>
            </a:r>
            <a:r>
              <a:rPr lang="en-AU" sz="1200" dirty="0" err="1"/>
              <a:t>potaroo.net</a:t>
            </a:r>
            <a:r>
              <a:rPr lang="en-AU" sz="1200" dirty="0"/>
              <a:t>. oQZTmjoMBb8r8FUiHbp+62ZjSV1aXU9Gl6K28ngh6RXHFPWmzTJIilEA dCkf7fzA3d9ANqm5I5UiMikBRPceFw==</a:t>
            </a:r>
          </a:p>
          <a:p>
            <a:endParaRPr lang="en-AU" sz="1200" dirty="0"/>
          </a:p>
          <a:p>
            <a:r>
              <a:rPr lang="en-AU" sz="1200" dirty="0"/>
              <a:t>;; Query time: 143 msec</a:t>
            </a:r>
          </a:p>
          <a:p>
            <a:r>
              <a:rPr lang="en-AU" sz="1200" dirty="0"/>
              <a:t>;; SERVER: 127.0.0.1#53(127.0.0.1) (UDP)</a:t>
            </a:r>
          </a:p>
          <a:p>
            <a:r>
              <a:rPr lang="en-AU" sz="1200" dirty="0"/>
              <a:t>;; WHEN: Mon May 23 18:45:22 AEST 2022</a:t>
            </a:r>
          </a:p>
          <a:p>
            <a:r>
              <a:rPr lang="en-AU" sz="1200" dirty="0"/>
              <a:t>;; MSG SIZE  </a:t>
            </a:r>
            <a:r>
              <a:rPr lang="en-AU" sz="1200" dirty="0" err="1"/>
              <a:t>rcvd</a:t>
            </a:r>
            <a:r>
              <a:rPr lang="en-AU" sz="1200" dirty="0"/>
              <a:t>: 377</a:t>
            </a:r>
          </a:p>
        </p:txBody>
      </p:sp>
      <p:sp>
        <p:nvSpPr>
          <p:cNvPr id="7" name="TextBox 6">
            <a:extLst>
              <a:ext uri="{FF2B5EF4-FFF2-40B4-BE49-F238E27FC236}">
                <a16:creationId xmlns:a16="http://schemas.microsoft.com/office/drawing/2014/main" id="{F4184BA5-0B45-F523-8A10-A4D30585AFF5}"/>
              </a:ext>
            </a:extLst>
          </p:cNvPr>
          <p:cNvSpPr txBox="1"/>
          <p:nvPr/>
        </p:nvSpPr>
        <p:spPr>
          <a:xfrm>
            <a:off x="6221684" y="2560980"/>
            <a:ext cx="1976823" cy="369332"/>
          </a:xfrm>
          <a:prstGeom prst="rect">
            <a:avLst/>
          </a:prstGeom>
          <a:noFill/>
        </p:spPr>
        <p:txBody>
          <a:bodyPr wrap="none" rtlCol="0">
            <a:spAutoFit/>
          </a:bodyPr>
          <a:lstStyle/>
          <a:p>
            <a:r>
              <a:rPr lang="en-AU" dirty="0">
                <a:latin typeface="AhnbergHand" pitchFamily="2" charset="0"/>
              </a:rPr>
              <a:t>NODATA flags</a:t>
            </a:r>
          </a:p>
        </p:txBody>
      </p:sp>
      <p:sp>
        <p:nvSpPr>
          <p:cNvPr id="8" name="TextBox 7">
            <a:extLst>
              <a:ext uri="{FF2B5EF4-FFF2-40B4-BE49-F238E27FC236}">
                <a16:creationId xmlns:a16="http://schemas.microsoft.com/office/drawing/2014/main" id="{7D892C27-0E53-FAD7-2FC8-DE0BA93C5248}"/>
              </a:ext>
            </a:extLst>
          </p:cNvPr>
          <p:cNvSpPr txBox="1"/>
          <p:nvPr/>
        </p:nvSpPr>
        <p:spPr>
          <a:xfrm>
            <a:off x="9546726" y="4166835"/>
            <a:ext cx="2390398" cy="369332"/>
          </a:xfrm>
          <a:prstGeom prst="rect">
            <a:avLst/>
          </a:prstGeom>
          <a:noFill/>
        </p:spPr>
        <p:txBody>
          <a:bodyPr wrap="none" rtlCol="0">
            <a:spAutoFit/>
          </a:bodyPr>
          <a:lstStyle/>
          <a:p>
            <a:r>
              <a:rPr lang="en-AU" dirty="0">
                <a:solidFill>
                  <a:srgbClr val="FF0000"/>
                </a:solidFill>
                <a:latin typeface="AhnbergHand" pitchFamily="2" charset="0"/>
              </a:rPr>
              <a:t>NODATA response</a:t>
            </a:r>
          </a:p>
        </p:txBody>
      </p:sp>
      <p:sp>
        <p:nvSpPr>
          <p:cNvPr id="9" name="TextBox 8">
            <a:extLst>
              <a:ext uri="{FF2B5EF4-FFF2-40B4-BE49-F238E27FC236}">
                <a16:creationId xmlns:a16="http://schemas.microsoft.com/office/drawing/2014/main" id="{DDEC993B-0F36-8E2B-CA45-B3572EBB0139}"/>
              </a:ext>
            </a:extLst>
          </p:cNvPr>
          <p:cNvSpPr txBox="1"/>
          <p:nvPr/>
        </p:nvSpPr>
        <p:spPr>
          <a:xfrm>
            <a:off x="9546726" y="4600654"/>
            <a:ext cx="2504212" cy="369332"/>
          </a:xfrm>
          <a:prstGeom prst="rect">
            <a:avLst/>
          </a:prstGeom>
          <a:noFill/>
        </p:spPr>
        <p:txBody>
          <a:bodyPr wrap="none" rtlCol="0">
            <a:spAutoFit/>
          </a:bodyPr>
          <a:lstStyle/>
          <a:p>
            <a:r>
              <a:rPr lang="en-AU" dirty="0">
                <a:solidFill>
                  <a:srgbClr val="FF0000"/>
                </a:solidFill>
                <a:latin typeface="AhnbergHand" pitchFamily="2" charset="0"/>
              </a:rPr>
              <a:t>NODATA signature</a:t>
            </a:r>
          </a:p>
        </p:txBody>
      </p:sp>
      <p:sp>
        <p:nvSpPr>
          <p:cNvPr id="10" name="TextBox 9">
            <a:extLst>
              <a:ext uri="{FF2B5EF4-FFF2-40B4-BE49-F238E27FC236}">
                <a16:creationId xmlns:a16="http://schemas.microsoft.com/office/drawing/2014/main" id="{1B941611-F442-F56A-802A-612D4ED8792A}"/>
              </a:ext>
            </a:extLst>
          </p:cNvPr>
          <p:cNvSpPr txBox="1"/>
          <p:nvPr/>
        </p:nvSpPr>
        <p:spPr>
          <a:xfrm>
            <a:off x="5107588" y="1438201"/>
            <a:ext cx="4900701" cy="369332"/>
          </a:xfrm>
          <a:prstGeom prst="rect">
            <a:avLst/>
          </a:prstGeom>
          <a:noFill/>
        </p:spPr>
        <p:txBody>
          <a:bodyPr wrap="none" rtlCol="0">
            <a:spAutoFit/>
          </a:bodyPr>
          <a:lstStyle/>
          <a:p>
            <a:r>
              <a:rPr lang="en-AU" dirty="0">
                <a:latin typeface="AhnbergHand" pitchFamily="2" charset="0"/>
              </a:rPr>
              <a:t>Query for a non-existent record type</a:t>
            </a:r>
          </a:p>
        </p:txBody>
      </p:sp>
      <p:sp>
        <p:nvSpPr>
          <p:cNvPr id="3" name="Freeform 2">
            <a:extLst>
              <a:ext uri="{FF2B5EF4-FFF2-40B4-BE49-F238E27FC236}">
                <a16:creationId xmlns:a16="http://schemas.microsoft.com/office/drawing/2014/main" id="{31D44DD7-EF1D-E2EA-0308-1BB44EB473A0}"/>
              </a:ext>
            </a:extLst>
          </p:cNvPr>
          <p:cNvSpPr/>
          <p:nvPr/>
        </p:nvSpPr>
        <p:spPr>
          <a:xfrm>
            <a:off x="4127597" y="2279716"/>
            <a:ext cx="993889" cy="457080"/>
          </a:xfrm>
          <a:custGeom>
            <a:avLst/>
            <a:gdLst>
              <a:gd name="connsiteX0" fmla="*/ 213175 w 993889"/>
              <a:gd name="connsiteY0" fmla="*/ 431953 h 457080"/>
              <a:gd name="connsiteX1" fmla="*/ 265727 w 993889"/>
              <a:gd name="connsiteY1" fmla="*/ 452974 h 457080"/>
              <a:gd name="connsiteX2" fmla="*/ 896348 w 993889"/>
              <a:gd name="connsiteY2" fmla="*/ 410932 h 457080"/>
              <a:gd name="connsiteX3" fmla="*/ 906858 w 993889"/>
              <a:gd name="connsiteY3" fmla="*/ 32560 h 457080"/>
              <a:gd name="connsiteX4" fmla="*/ 76541 w 993889"/>
              <a:gd name="connsiteY4" fmla="*/ 64091 h 457080"/>
              <a:gd name="connsiteX5" fmla="*/ 87051 w 993889"/>
              <a:gd name="connsiteY5" fmla="*/ 421443 h 457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93889" h="457080">
                <a:moveTo>
                  <a:pt x="213175" y="431953"/>
                </a:moveTo>
                <a:lnTo>
                  <a:pt x="265727" y="452974"/>
                </a:lnTo>
                <a:cubicBezTo>
                  <a:pt x="379589" y="449471"/>
                  <a:pt x="789493" y="481001"/>
                  <a:pt x="896348" y="410932"/>
                </a:cubicBezTo>
                <a:cubicBezTo>
                  <a:pt x="1003203" y="340863"/>
                  <a:pt x="1043492" y="90367"/>
                  <a:pt x="906858" y="32560"/>
                </a:cubicBezTo>
                <a:cubicBezTo>
                  <a:pt x="770224" y="-25247"/>
                  <a:pt x="213175" y="-723"/>
                  <a:pt x="76541" y="64091"/>
                </a:cubicBezTo>
                <a:cubicBezTo>
                  <a:pt x="-60093" y="128905"/>
                  <a:pt x="13479" y="275174"/>
                  <a:pt x="87051" y="42144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TextBox 10">
            <a:extLst>
              <a:ext uri="{FF2B5EF4-FFF2-40B4-BE49-F238E27FC236}">
                <a16:creationId xmlns:a16="http://schemas.microsoft.com/office/drawing/2014/main" id="{6BEF21FC-33B6-5B74-C946-46EE0BDAC4E2}"/>
              </a:ext>
            </a:extLst>
          </p:cNvPr>
          <p:cNvSpPr txBox="1"/>
          <p:nvPr/>
        </p:nvSpPr>
        <p:spPr>
          <a:xfrm>
            <a:off x="8140893" y="3059668"/>
            <a:ext cx="3910045" cy="369332"/>
          </a:xfrm>
          <a:prstGeom prst="rect">
            <a:avLst/>
          </a:prstGeom>
          <a:noFill/>
        </p:spPr>
        <p:txBody>
          <a:bodyPr wrap="none" rtlCol="0">
            <a:spAutoFit/>
          </a:bodyPr>
          <a:lstStyle/>
          <a:p>
            <a:r>
              <a:rPr lang="en-AU" dirty="0">
                <a:solidFill>
                  <a:srgbClr val="FF0000"/>
                </a:solidFill>
                <a:latin typeface="AhnbergHand" pitchFamily="2" charset="0"/>
              </a:rPr>
              <a:t>Defined </a:t>
            </a:r>
            <a:r>
              <a:rPr lang="en-AU" dirty="0" err="1">
                <a:solidFill>
                  <a:srgbClr val="FF0000"/>
                </a:solidFill>
                <a:latin typeface="AhnbergHand" pitchFamily="2" charset="0"/>
              </a:rPr>
              <a:t>RRtypes</a:t>
            </a:r>
            <a:r>
              <a:rPr lang="en-AU" dirty="0">
                <a:solidFill>
                  <a:srgbClr val="FF0000"/>
                </a:solidFill>
                <a:latin typeface="AhnbergHand" pitchFamily="2" charset="0"/>
              </a:rPr>
              <a:t> for this label</a:t>
            </a:r>
          </a:p>
        </p:txBody>
      </p:sp>
      <p:sp>
        <p:nvSpPr>
          <p:cNvPr id="6" name="Freeform 5">
            <a:extLst>
              <a:ext uri="{FF2B5EF4-FFF2-40B4-BE49-F238E27FC236}">
                <a16:creationId xmlns:a16="http://schemas.microsoft.com/office/drawing/2014/main" id="{40D6ADB6-9068-FE0A-0661-AAEF5E385774}"/>
              </a:ext>
            </a:extLst>
          </p:cNvPr>
          <p:cNvSpPr/>
          <p:nvPr/>
        </p:nvSpPr>
        <p:spPr>
          <a:xfrm>
            <a:off x="8628603" y="3454400"/>
            <a:ext cx="283168" cy="653499"/>
          </a:xfrm>
          <a:custGeom>
            <a:avLst/>
            <a:gdLst>
              <a:gd name="connsiteX0" fmla="*/ 283168 w 283168"/>
              <a:gd name="connsiteY0" fmla="*/ 0 h 653499"/>
              <a:gd name="connsiteX1" fmla="*/ 87226 w 283168"/>
              <a:gd name="connsiteY1" fmla="*/ 624114 h 653499"/>
              <a:gd name="connsiteX2" fmla="*/ 140 w 283168"/>
              <a:gd name="connsiteY2" fmla="*/ 464457 h 653499"/>
              <a:gd name="connsiteX3" fmla="*/ 72711 w 283168"/>
              <a:gd name="connsiteY3" fmla="*/ 653143 h 653499"/>
              <a:gd name="connsiteX4" fmla="*/ 275911 w 283168"/>
              <a:gd name="connsiteY4" fmla="*/ 515257 h 653499"/>
              <a:gd name="connsiteX5" fmla="*/ 65454 w 283168"/>
              <a:gd name="connsiteY5" fmla="*/ 645886 h 653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3168" h="653499">
                <a:moveTo>
                  <a:pt x="283168" y="0"/>
                </a:moveTo>
                <a:cubicBezTo>
                  <a:pt x="208782" y="273352"/>
                  <a:pt x="134397" y="546705"/>
                  <a:pt x="87226" y="624114"/>
                </a:cubicBezTo>
                <a:cubicBezTo>
                  <a:pt x="40055" y="701523"/>
                  <a:pt x="2559" y="459619"/>
                  <a:pt x="140" y="464457"/>
                </a:cubicBezTo>
                <a:cubicBezTo>
                  <a:pt x="-2279" y="469295"/>
                  <a:pt x="26749" y="644676"/>
                  <a:pt x="72711" y="653143"/>
                </a:cubicBezTo>
                <a:cubicBezTo>
                  <a:pt x="118673" y="661610"/>
                  <a:pt x="277120" y="516466"/>
                  <a:pt x="275911" y="515257"/>
                </a:cubicBezTo>
                <a:cubicBezTo>
                  <a:pt x="274702" y="514048"/>
                  <a:pt x="170078" y="579967"/>
                  <a:pt x="65454" y="645886"/>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Freeform 11">
            <a:extLst>
              <a:ext uri="{FF2B5EF4-FFF2-40B4-BE49-F238E27FC236}">
                <a16:creationId xmlns:a16="http://schemas.microsoft.com/office/drawing/2014/main" id="{6C899C70-7A30-C518-41FC-42E911619933}"/>
              </a:ext>
            </a:extLst>
          </p:cNvPr>
          <p:cNvSpPr/>
          <p:nvPr/>
        </p:nvSpPr>
        <p:spPr>
          <a:xfrm>
            <a:off x="8077200" y="4208945"/>
            <a:ext cx="1329805" cy="72769"/>
          </a:xfrm>
          <a:custGeom>
            <a:avLst/>
            <a:gdLst>
              <a:gd name="connsiteX0" fmla="*/ 0 w 1329805"/>
              <a:gd name="connsiteY0" fmla="*/ 29226 h 72769"/>
              <a:gd name="connsiteX1" fmla="*/ 391886 w 1329805"/>
              <a:gd name="connsiteY1" fmla="*/ 43741 h 72769"/>
              <a:gd name="connsiteX2" fmla="*/ 1328057 w 1329805"/>
              <a:gd name="connsiteY2" fmla="*/ 50998 h 72769"/>
              <a:gd name="connsiteX3" fmla="*/ 609600 w 1329805"/>
              <a:gd name="connsiteY3" fmla="*/ 198 h 72769"/>
              <a:gd name="connsiteX4" fmla="*/ 29029 w 1329805"/>
              <a:gd name="connsiteY4" fmla="*/ 72769 h 727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9805" h="72769">
                <a:moveTo>
                  <a:pt x="0" y="29226"/>
                </a:moveTo>
                <a:cubicBezTo>
                  <a:pt x="85271" y="34669"/>
                  <a:pt x="391886" y="43741"/>
                  <a:pt x="391886" y="43741"/>
                </a:cubicBezTo>
                <a:lnTo>
                  <a:pt x="1328057" y="50998"/>
                </a:lnTo>
                <a:cubicBezTo>
                  <a:pt x="1364343" y="43741"/>
                  <a:pt x="826105" y="-3431"/>
                  <a:pt x="609600" y="198"/>
                </a:cubicBezTo>
                <a:cubicBezTo>
                  <a:pt x="393095" y="3826"/>
                  <a:pt x="211062" y="38297"/>
                  <a:pt x="29029" y="727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4165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58F78-FC2A-EC23-08FD-BF6BD62854D7}"/>
              </a:ext>
            </a:extLst>
          </p:cNvPr>
          <p:cNvSpPr>
            <a:spLocks noGrp="1"/>
          </p:cNvSpPr>
          <p:nvPr>
            <p:ph type="title"/>
          </p:nvPr>
        </p:nvSpPr>
        <p:spPr/>
        <p:txBody>
          <a:bodyPr/>
          <a:lstStyle/>
          <a:p>
            <a:r>
              <a:rPr lang="en-AU" dirty="0"/>
              <a:t>What about non-existence?</a:t>
            </a:r>
          </a:p>
        </p:txBody>
      </p:sp>
      <p:sp>
        <p:nvSpPr>
          <p:cNvPr id="6" name="TextBox 5">
            <a:extLst>
              <a:ext uri="{FF2B5EF4-FFF2-40B4-BE49-F238E27FC236}">
                <a16:creationId xmlns:a16="http://schemas.microsoft.com/office/drawing/2014/main" id="{320EAF93-27B5-0814-9D83-52B0180F6DFD}"/>
              </a:ext>
            </a:extLst>
          </p:cNvPr>
          <p:cNvSpPr txBox="1"/>
          <p:nvPr/>
        </p:nvSpPr>
        <p:spPr>
          <a:xfrm>
            <a:off x="1135111" y="1259773"/>
            <a:ext cx="11624442" cy="5693866"/>
          </a:xfrm>
          <a:prstGeom prst="rect">
            <a:avLst/>
          </a:prstGeom>
          <a:noFill/>
        </p:spPr>
        <p:txBody>
          <a:bodyPr wrap="square">
            <a:spAutoFit/>
          </a:bodyPr>
          <a:lstStyle/>
          <a:p>
            <a:r>
              <a:rPr lang="en-AU" sz="1400" dirty="0">
                <a:solidFill>
                  <a:schemeClr val="bg1">
                    <a:lumMod val="65000"/>
                  </a:schemeClr>
                </a:solidFill>
              </a:rPr>
              <a:t>$ dig +</a:t>
            </a:r>
            <a:r>
              <a:rPr lang="en-AU" sz="1400" dirty="0" err="1">
                <a:solidFill>
                  <a:schemeClr val="bg1">
                    <a:lumMod val="65000"/>
                  </a:schemeClr>
                </a:solidFill>
              </a:rPr>
              <a:t>dnssec</a:t>
            </a:r>
            <a:r>
              <a:rPr lang="en-AU" sz="1400" dirty="0">
                <a:solidFill>
                  <a:schemeClr val="bg1">
                    <a:lumMod val="65000"/>
                  </a:schemeClr>
                </a:solidFill>
              </a:rPr>
              <a:t> _80_tcp.www.potaroo.net A @127.0.0.1</a:t>
            </a:r>
          </a:p>
          <a:p>
            <a:endParaRPr lang="en-AU" sz="1400" dirty="0">
              <a:solidFill>
                <a:schemeClr val="bg1">
                  <a:lumMod val="65000"/>
                </a:schemeClr>
              </a:solidFill>
            </a:endParaRPr>
          </a:p>
          <a:p>
            <a:r>
              <a:rPr lang="en-AU" sz="1400" dirty="0"/>
              <a:t>; &lt;&lt;&gt;&gt; </a:t>
            </a:r>
            <a:r>
              <a:rPr lang="en-AU" sz="1400" dirty="0" err="1"/>
              <a:t>DiG</a:t>
            </a:r>
            <a:r>
              <a:rPr lang="en-AU" sz="1400" dirty="0"/>
              <a:t> 9.18.2 &lt;&lt;&gt;&gt; +</a:t>
            </a:r>
            <a:r>
              <a:rPr lang="en-AU" sz="1400" dirty="0" err="1"/>
              <a:t>dnssec</a:t>
            </a:r>
            <a:r>
              <a:rPr lang="en-AU" sz="1400" dirty="0"/>
              <a:t> _80_tcp.www.potaroo.net A @127.0.0.1</a:t>
            </a:r>
          </a:p>
          <a:p>
            <a:r>
              <a:rPr lang="en-AU" sz="1400" dirty="0"/>
              <a:t>;; global options: +</a:t>
            </a:r>
            <a:r>
              <a:rPr lang="en-AU" sz="1400" dirty="0" err="1"/>
              <a:t>cmd</a:t>
            </a:r>
            <a:endParaRPr lang="en-AU" sz="1400" dirty="0"/>
          </a:p>
          <a:p>
            <a:r>
              <a:rPr lang="en-AU" sz="1400" dirty="0"/>
              <a:t>;; Got answer:</a:t>
            </a:r>
          </a:p>
          <a:p>
            <a:r>
              <a:rPr lang="en-AU" sz="1400" dirty="0"/>
              <a:t>;; -&gt;&gt;HEADER&lt;&lt;- opcode: QUERY, status: NXDOMAIN, id: 47442</a:t>
            </a:r>
          </a:p>
          <a:p>
            <a:r>
              <a:rPr lang="en-AU" sz="1400" dirty="0"/>
              <a:t>;; flags: </a:t>
            </a:r>
            <a:r>
              <a:rPr lang="en-AU" sz="1400" dirty="0" err="1"/>
              <a:t>qr</a:t>
            </a:r>
            <a:r>
              <a:rPr lang="en-AU" sz="1400" dirty="0"/>
              <a:t> </a:t>
            </a:r>
            <a:r>
              <a:rPr lang="en-AU" sz="1400" dirty="0" err="1"/>
              <a:t>rd</a:t>
            </a:r>
            <a:r>
              <a:rPr lang="en-AU" sz="1400" dirty="0"/>
              <a:t> </a:t>
            </a:r>
            <a:r>
              <a:rPr lang="en-AU" sz="1400" dirty="0" err="1"/>
              <a:t>ra</a:t>
            </a:r>
            <a:r>
              <a:rPr lang="en-AU" sz="1400" dirty="0"/>
              <a:t> ad; QUERY: 1, ANSWER: 0, AUTHORITY: 4, ADDITIONAL: 1</a:t>
            </a:r>
          </a:p>
          <a:p>
            <a:endParaRPr lang="en-AU" sz="1400" dirty="0"/>
          </a:p>
          <a:p>
            <a:r>
              <a:rPr lang="en-AU" sz="1400" dirty="0"/>
              <a:t>;; OPT PSEUDOSECTION:</a:t>
            </a:r>
          </a:p>
          <a:p>
            <a:r>
              <a:rPr lang="en-AU" sz="1400" dirty="0"/>
              <a:t>; EDNS: version: 0, flags: do; </a:t>
            </a:r>
            <a:r>
              <a:rPr lang="en-AU" sz="1400" dirty="0" err="1"/>
              <a:t>udp</a:t>
            </a:r>
            <a:r>
              <a:rPr lang="en-AU" sz="1400" dirty="0"/>
              <a:t>: 4096</a:t>
            </a:r>
          </a:p>
          <a:p>
            <a:r>
              <a:rPr lang="en-AU" sz="1400" dirty="0"/>
              <a:t>; COOKIE: b6c04852ce47b40901000000628b4b20b3104cdb1bfb9e90 (good)</a:t>
            </a:r>
          </a:p>
          <a:p>
            <a:r>
              <a:rPr lang="en-AU" sz="1400" dirty="0"/>
              <a:t>;; QUESTION SECTION:</a:t>
            </a:r>
          </a:p>
          <a:p>
            <a:r>
              <a:rPr lang="en-AU" sz="1400" dirty="0"/>
              <a:t>;_80_tcp.www.potaroo.net.	IN	A</a:t>
            </a:r>
          </a:p>
          <a:p>
            <a:endParaRPr lang="en-AU" sz="1400" dirty="0"/>
          </a:p>
          <a:p>
            <a:r>
              <a:rPr lang="en-AU" sz="1400" dirty="0"/>
              <a:t>;; AUTHORITY SECTION:</a:t>
            </a:r>
          </a:p>
          <a:p>
            <a:r>
              <a:rPr lang="en-AU" sz="1400" dirty="0" err="1"/>
              <a:t>potaroo.net</a:t>
            </a:r>
            <a:r>
              <a:rPr lang="en-AU" sz="1400" dirty="0"/>
              <a:t>.		6018	IN	SOA	ns1.potaroo.net. </a:t>
            </a:r>
            <a:r>
              <a:rPr lang="en-AU" sz="1400" dirty="0" err="1"/>
              <a:t>gih.potaroo.net</a:t>
            </a:r>
            <a:r>
              <a:rPr lang="en-AU" sz="1400" dirty="0"/>
              <a:t>. 2022032501 10800 3600 3600000 6400</a:t>
            </a:r>
          </a:p>
          <a:p>
            <a:r>
              <a:rPr lang="en-AU" sz="1400" dirty="0" err="1"/>
              <a:t>potaroo.net</a:t>
            </a:r>
            <a:r>
              <a:rPr lang="en-AU" sz="1400" dirty="0"/>
              <a:t>.		6018	IN	RRSIG	SOA 13 2 6400 20320331235230 20220324225230 41284 </a:t>
            </a:r>
            <a:r>
              <a:rPr lang="en-AU" sz="1400" dirty="0" err="1"/>
              <a:t>potaroo.net</a:t>
            </a:r>
            <a:r>
              <a:rPr lang="en-AU" sz="1400" dirty="0"/>
              <a:t>. oQZTmjoMBb8r8FUiHbp+62ZjSV1aXU9Gl6K28ngh6RXHFPWmzTJIilEA dCkf7fzA3d9ANqm5I5UiMikBRPceFw==</a:t>
            </a:r>
          </a:p>
          <a:p>
            <a:r>
              <a:rPr lang="en-AU" sz="1400" dirty="0" err="1">
                <a:solidFill>
                  <a:srgbClr val="FF0000"/>
                </a:solidFill>
              </a:rPr>
              <a:t>www.potaroo.net</a:t>
            </a:r>
            <a:r>
              <a:rPr lang="en-AU" sz="1400" dirty="0">
                <a:solidFill>
                  <a:srgbClr val="FF0000"/>
                </a:solidFill>
              </a:rPr>
              <a:t>.	6018	IN	NSEC	_443._tcp.www.potaroo.net. A AAAA RRSIG NSEC</a:t>
            </a:r>
          </a:p>
          <a:p>
            <a:r>
              <a:rPr lang="en-AU" sz="1400" dirty="0" err="1">
                <a:solidFill>
                  <a:srgbClr val="FF0000"/>
                </a:solidFill>
              </a:rPr>
              <a:t>www.potaroo.net</a:t>
            </a:r>
            <a:r>
              <a:rPr lang="en-AU" sz="1400" dirty="0">
                <a:solidFill>
                  <a:srgbClr val="FF0000"/>
                </a:solidFill>
              </a:rPr>
              <a:t>.	6018	IN	RRSIG	NSEC 13 3 6400 20320331235230 20220324225230 41284 </a:t>
            </a:r>
            <a:r>
              <a:rPr lang="en-AU" sz="1400" dirty="0" err="1">
                <a:solidFill>
                  <a:srgbClr val="FF0000"/>
                </a:solidFill>
              </a:rPr>
              <a:t>potaroo.net</a:t>
            </a:r>
            <a:r>
              <a:rPr lang="en-AU" sz="1400" dirty="0">
                <a:solidFill>
                  <a:srgbClr val="FF0000"/>
                </a:solidFill>
              </a:rPr>
              <a:t>. lhP13N+YR6m3dBYLUxfgv8fGsuiF4f14UcpznpyqIevIJyEumLgHtzUV Y6k6MXpiygGqI70KzZidqzAhglVCcQ==</a:t>
            </a:r>
          </a:p>
          <a:p>
            <a:endParaRPr lang="en-AU" sz="1400" dirty="0"/>
          </a:p>
          <a:p>
            <a:r>
              <a:rPr lang="en-AU" sz="1400" dirty="0"/>
              <a:t>;; Query time: 6 msec</a:t>
            </a:r>
          </a:p>
          <a:p>
            <a:r>
              <a:rPr lang="en-AU" sz="1400" dirty="0"/>
              <a:t>;; SERVER: 127.0.0.1#53(127.0.0.1) (UDP)</a:t>
            </a:r>
          </a:p>
          <a:p>
            <a:r>
              <a:rPr lang="en-AU" sz="1400" dirty="0"/>
              <a:t>;; WHEN: Mon May 23 18:51:44 AEST 2022</a:t>
            </a:r>
          </a:p>
          <a:p>
            <a:r>
              <a:rPr lang="en-AU" sz="1400" dirty="0"/>
              <a:t>;; MSG SIZE  </a:t>
            </a:r>
            <a:r>
              <a:rPr lang="en-AU" sz="1400" dirty="0" err="1"/>
              <a:t>rcvd</a:t>
            </a:r>
            <a:r>
              <a:rPr lang="en-AU" sz="1400" dirty="0"/>
              <a:t>: 396</a:t>
            </a:r>
          </a:p>
        </p:txBody>
      </p:sp>
      <p:sp>
        <p:nvSpPr>
          <p:cNvPr id="7" name="TextBox 6">
            <a:extLst>
              <a:ext uri="{FF2B5EF4-FFF2-40B4-BE49-F238E27FC236}">
                <a16:creationId xmlns:a16="http://schemas.microsoft.com/office/drawing/2014/main" id="{4DF4C7EC-92C2-B8DD-85E1-D8BDC8A237D4}"/>
              </a:ext>
            </a:extLst>
          </p:cNvPr>
          <p:cNvSpPr txBox="1"/>
          <p:nvPr/>
        </p:nvSpPr>
        <p:spPr>
          <a:xfrm>
            <a:off x="7672546" y="2585336"/>
            <a:ext cx="3695242" cy="646331"/>
          </a:xfrm>
          <a:prstGeom prst="rect">
            <a:avLst/>
          </a:prstGeom>
          <a:noFill/>
        </p:spPr>
        <p:txBody>
          <a:bodyPr wrap="none" rtlCol="0">
            <a:spAutoFit/>
          </a:bodyPr>
          <a:lstStyle/>
          <a:p>
            <a:r>
              <a:rPr lang="en-AU" dirty="0">
                <a:solidFill>
                  <a:srgbClr val="FF0000"/>
                </a:solidFill>
                <a:latin typeface="AhnbergHand" pitchFamily="2" charset="0"/>
              </a:rPr>
              <a:t>There are no names between</a:t>
            </a:r>
          </a:p>
          <a:p>
            <a:r>
              <a:rPr lang="en-AU" dirty="0">
                <a:solidFill>
                  <a:srgbClr val="FF0000"/>
                </a:solidFill>
                <a:latin typeface="AhnbergHand" pitchFamily="2" charset="0"/>
              </a:rPr>
              <a:t>these two labels</a:t>
            </a:r>
          </a:p>
        </p:txBody>
      </p:sp>
      <p:sp>
        <p:nvSpPr>
          <p:cNvPr id="8" name="Freeform 7">
            <a:extLst>
              <a:ext uri="{FF2B5EF4-FFF2-40B4-BE49-F238E27FC236}">
                <a16:creationId xmlns:a16="http://schemas.microsoft.com/office/drawing/2014/main" id="{28F91998-7B8E-67EA-7897-E6B9C65539A0}"/>
              </a:ext>
            </a:extLst>
          </p:cNvPr>
          <p:cNvSpPr/>
          <p:nvPr/>
        </p:nvSpPr>
        <p:spPr>
          <a:xfrm>
            <a:off x="2542063" y="3195145"/>
            <a:ext cx="5724779" cy="2118250"/>
          </a:xfrm>
          <a:custGeom>
            <a:avLst/>
            <a:gdLst>
              <a:gd name="connsiteX0" fmla="*/ 5698042 w 5724779"/>
              <a:gd name="connsiteY0" fmla="*/ 0 h 2118250"/>
              <a:gd name="connsiteX1" fmla="*/ 5277628 w 5724779"/>
              <a:gd name="connsiteY1" fmla="*/ 588579 h 2118250"/>
              <a:gd name="connsiteX2" fmla="*/ 2618511 w 5724779"/>
              <a:gd name="connsiteY2" fmla="*/ 1008993 h 2118250"/>
              <a:gd name="connsiteX3" fmla="*/ 1178593 w 5724779"/>
              <a:gd name="connsiteY3" fmla="*/ 1240221 h 2118250"/>
              <a:gd name="connsiteX4" fmla="*/ 96028 w 5724779"/>
              <a:gd name="connsiteY4" fmla="*/ 2017986 h 2118250"/>
              <a:gd name="connsiteX5" fmla="*/ 96028 w 5724779"/>
              <a:gd name="connsiteY5" fmla="*/ 1933903 h 2118250"/>
              <a:gd name="connsiteX6" fmla="*/ 1435 w 5724779"/>
              <a:gd name="connsiteY6" fmla="*/ 2102069 h 2118250"/>
              <a:gd name="connsiteX7" fmla="*/ 180111 w 5724779"/>
              <a:gd name="connsiteY7" fmla="*/ 2102069 h 2118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4779" h="2118250">
                <a:moveTo>
                  <a:pt x="5698042" y="0"/>
                </a:moveTo>
                <a:cubicBezTo>
                  <a:pt x="5744462" y="210207"/>
                  <a:pt x="5790883" y="420414"/>
                  <a:pt x="5277628" y="588579"/>
                </a:cubicBezTo>
                <a:cubicBezTo>
                  <a:pt x="4764373" y="756744"/>
                  <a:pt x="2618511" y="1008993"/>
                  <a:pt x="2618511" y="1008993"/>
                </a:cubicBezTo>
                <a:cubicBezTo>
                  <a:pt x="1935339" y="1117600"/>
                  <a:pt x="1599007" y="1072056"/>
                  <a:pt x="1178593" y="1240221"/>
                </a:cubicBezTo>
                <a:cubicBezTo>
                  <a:pt x="758179" y="1408387"/>
                  <a:pt x="276455" y="1902372"/>
                  <a:pt x="96028" y="2017986"/>
                </a:cubicBezTo>
                <a:cubicBezTo>
                  <a:pt x="-84400" y="2133600"/>
                  <a:pt x="111794" y="1919889"/>
                  <a:pt x="96028" y="1933903"/>
                </a:cubicBezTo>
                <a:cubicBezTo>
                  <a:pt x="80262" y="1947917"/>
                  <a:pt x="-12579" y="2074041"/>
                  <a:pt x="1435" y="2102069"/>
                </a:cubicBezTo>
                <a:cubicBezTo>
                  <a:pt x="15449" y="2130097"/>
                  <a:pt x="97780" y="2116083"/>
                  <a:pt x="180111" y="210206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Freeform 9">
            <a:extLst>
              <a:ext uri="{FF2B5EF4-FFF2-40B4-BE49-F238E27FC236}">
                <a16:creationId xmlns:a16="http://schemas.microsoft.com/office/drawing/2014/main" id="{E6CB346D-58CF-7F5B-D4F6-DF6538EA947D}"/>
              </a:ext>
            </a:extLst>
          </p:cNvPr>
          <p:cNvSpPr/>
          <p:nvPr/>
        </p:nvSpPr>
        <p:spPr>
          <a:xfrm>
            <a:off x="5570479" y="3174126"/>
            <a:ext cx="2769316" cy="2105003"/>
          </a:xfrm>
          <a:custGeom>
            <a:avLst/>
            <a:gdLst>
              <a:gd name="connsiteX0" fmla="*/ 2711669 w 2769316"/>
              <a:gd name="connsiteY0" fmla="*/ 0 h 2105003"/>
              <a:gd name="connsiteX1" fmla="*/ 2711669 w 2769316"/>
              <a:gd name="connsiteY1" fmla="*/ 409903 h 2105003"/>
              <a:gd name="connsiteX2" fmla="*/ 2112579 w 2769316"/>
              <a:gd name="connsiteY2" fmla="*/ 735724 h 2105003"/>
              <a:gd name="connsiteX3" fmla="*/ 767255 w 2769316"/>
              <a:gd name="connsiteY3" fmla="*/ 1019503 h 2105003"/>
              <a:gd name="connsiteX4" fmla="*/ 84083 w 2769316"/>
              <a:gd name="connsiteY4" fmla="*/ 1313793 h 2105003"/>
              <a:gd name="connsiteX5" fmla="*/ 42041 w 2769316"/>
              <a:gd name="connsiteY5" fmla="*/ 1912882 h 2105003"/>
              <a:gd name="connsiteX6" fmla="*/ 157655 w 2769316"/>
              <a:gd name="connsiteY6" fmla="*/ 2049517 h 2105003"/>
              <a:gd name="connsiteX7" fmla="*/ 115614 w 2769316"/>
              <a:gd name="connsiteY7" fmla="*/ 1891862 h 2105003"/>
              <a:gd name="connsiteX8" fmla="*/ 189186 w 2769316"/>
              <a:gd name="connsiteY8" fmla="*/ 2091558 h 2105003"/>
              <a:gd name="connsiteX9" fmla="*/ 0 w 2769316"/>
              <a:gd name="connsiteY9" fmla="*/ 2070537 h 2105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69316" h="2105003">
                <a:moveTo>
                  <a:pt x="2711669" y="0"/>
                </a:moveTo>
                <a:cubicBezTo>
                  <a:pt x="2761593" y="143641"/>
                  <a:pt x="2811517" y="287282"/>
                  <a:pt x="2711669" y="409903"/>
                </a:cubicBezTo>
                <a:cubicBezTo>
                  <a:pt x="2611821" y="532524"/>
                  <a:pt x="2436648" y="634124"/>
                  <a:pt x="2112579" y="735724"/>
                </a:cubicBezTo>
                <a:cubicBezTo>
                  <a:pt x="1788510" y="837324"/>
                  <a:pt x="1105338" y="923158"/>
                  <a:pt x="767255" y="1019503"/>
                </a:cubicBezTo>
                <a:cubicBezTo>
                  <a:pt x="429172" y="1115848"/>
                  <a:pt x="204952" y="1164897"/>
                  <a:pt x="84083" y="1313793"/>
                </a:cubicBezTo>
                <a:cubicBezTo>
                  <a:pt x="-36786" y="1462690"/>
                  <a:pt x="29779" y="1790261"/>
                  <a:pt x="42041" y="1912882"/>
                </a:cubicBezTo>
                <a:cubicBezTo>
                  <a:pt x="54303" y="2035503"/>
                  <a:pt x="145393" y="2053020"/>
                  <a:pt x="157655" y="2049517"/>
                </a:cubicBezTo>
                <a:cubicBezTo>
                  <a:pt x="169917" y="2046014"/>
                  <a:pt x="110359" y="1884855"/>
                  <a:pt x="115614" y="1891862"/>
                </a:cubicBezTo>
                <a:cubicBezTo>
                  <a:pt x="120869" y="1898869"/>
                  <a:pt x="208455" y="2061779"/>
                  <a:pt x="189186" y="2091558"/>
                </a:cubicBezTo>
                <a:cubicBezTo>
                  <a:pt x="169917" y="2121337"/>
                  <a:pt x="84958" y="2095937"/>
                  <a:pt x="0" y="207053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TextBox 11">
            <a:extLst>
              <a:ext uri="{FF2B5EF4-FFF2-40B4-BE49-F238E27FC236}">
                <a16:creationId xmlns:a16="http://schemas.microsoft.com/office/drawing/2014/main" id="{D3D00907-AD6D-60C9-4824-11EFD3F8883C}"/>
              </a:ext>
            </a:extLst>
          </p:cNvPr>
          <p:cNvSpPr txBox="1"/>
          <p:nvPr/>
        </p:nvSpPr>
        <p:spPr>
          <a:xfrm>
            <a:off x="6095995" y="5838711"/>
            <a:ext cx="6096000" cy="369332"/>
          </a:xfrm>
          <a:prstGeom prst="rect">
            <a:avLst/>
          </a:prstGeom>
          <a:noFill/>
        </p:spPr>
        <p:txBody>
          <a:bodyPr wrap="square">
            <a:spAutoFit/>
          </a:bodyPr>
          <a:lstStyle/>
          <a:p>
            <a:r>
              <a:rPr lang="en-AU" dirty="0">
                <a:solidFill>
                  <a:srgbClr val="FF0000"/>
                </a:solidFill>
                <a:latin typeface="AhnbergHand" pitchFamily="2" charset="0"/>
              </a:rPr>
              <a:t>NXDOMAIN digital signature</a:t>
            </a:r>
            <a:endParaRPr lang="en-AU" dirty="0">
              <a:solidFill>
                <a:srgbClr val="FF0000"/>
              </a:solidFill>
            </a:endParaRPr>
          </a:p>
        </p:txBody>
      </p:sp>
      <p:sp>
        <p:nvSpPr>
          <p:cNvPr id="9" name="TextBox 8">
            <a:extLst>
              <a:ext uri="{FF2B5EF4-FFF2-40B4-BE49-F238E27FC236}">
                <a16:creationId xmlns:a16="http://schemas.microsoft.com/office/drawing/2014/main" id="{DAFC3DFA-8746-49D8-BB82-311A4B9D0600}"/>
              </a:ext>
            </a:extLst>
          </p:cNvPr>
          <p:cNvSpPr txBox="1"/>
          <p:nvPr/>
        </p:nvSpPr>
        <p:spPr>
          <a:xfrm>
            <a:off x="5404452" y="1269044"/>
            <a:ext cx="6379778" cy="369332"/>
          </a:xfrm>
          <a:prstGeom prst="rect">
            <a:avLst/>
          </a:prstGeom>
          <a:noFill/>
        </p:spPr>
        <p:txBody>
          <a:bodyPr wrap="square">
            <a:spAutoFit/>
          </a:bodyPr>
          <a:lstStyle/>
          <a:p>
            <a:r>
              <a:rPr lang="en-AU" dirty="0">
                <a:latin typeface="AhnbergHand" pitchFamily="2" charset="0"/>
              </a:rPr>
              <a:t>Query for a non-existent name</a:t>
            </a:r>
          </a:p>
        </p:txBody>
      </p:sp>
      <p:sp>
        <p:nvSpPr>
          <p:cNvPr id="4" name="Freeform 3">
            <a:extLst>
              <a:ext uri="{FF2B5EF4-FFF2-40B4-BE49-F238E27FC236}">
                <a16:creationId xmlns:a16="http://schemas.microsoft.com/office/drawing/2014/main" id="{5C75E9C1-A700-B6AD-1D64-F0C8FA6F0C83}"/>
              </a:ext>
            </a:extLst>
          </p:cNvPr>
          <p:cNvSpPr/>
          <p:nvPr/>
        </p:nvSpPr>
        <p:spPr>
          <a:xfrm>
            <a:off x="3941379" y="2236032"/>
            <a:ext cx="1483254" cy="431629"/>
          </a:xfrm>
          <a:custGeom>
            <a:avLst/>
            <a:gdLst>
              <a:gd name="connsiteX0" fmla="*/ 105104 w 1483254"/>
              <a:gd name="connsiteY0" fmla="*/ 381044 h 431629"/>
              <a:gd name="connsiteX1" fmla="*/ 304800 w 1483254"/>
              <a:gd name="connsiteY1" fmla="*/ 423085 h 431629"/>
              <a:gd name="connsiteX2" fmla="*/ 1397876 w 1483254"/>
              <a:gd name="connsiteY2" fmla="*/ 391554 h 431629"/>
              <a:gd name="connsiteX3" fmla="*/ 1292773 w 1483254"/>
              <a:gd name="connsiteY3" fmla="*/ 44713 h 431629"/>
              <a:gd name="connsiteX4" fmla="*/ 346842 w 1483254"/>
              <a:gd name="connsiteY4" fmla="*/ 34202 h 431629"/>
              <a:gd name="connsiteX5" fmla="*/ 0 w 1483254"/>
              <a:gd name="connsiteY5" fmla="*/ 317982 h 431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3254" h="431629">
                <a:moveTo>
                  <a:pt x="105104" y="381044"/>
                </a:moveTo>
                <a:cubicBezTo>
                  <a:pt x="97221" y="401188"/>
                  <a:pt x="89338" y="421333"/>
                  <a:pt x="304800" y="423085"/>
                </a:cubicBezTo>
                <a:cubicBezTo>
                  <a:pt x="520262" y="424837"/>
                  <a:pt x="1233214" y="454616"/>
                  <a:pt x="1397876" y="391554"/>
                </a:cubicBezTo>
                <a:cubicBezTo>
                  <a:pt x="1562538" y="328492"/>
                  <a:pt x="1467945" y="104272"/>
                  <a:pt x="1292773" y="44713"/>
                </a:cubicBezTo>
                <a:cubicBezTo>
                  <a:pt x="1117601" y="-14846"/>
                  <a:pt x="562304" y="-11343"/>
                  <a:pt x="346842" y="34202"/>
                </a:cubicBezTo>
                <a:cubicBezTo>
                  <a:pt x="131380" y="79747"/>
                  <a:pt x="65690" y="198864"/>
                  <a:pt x="0" y="3179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64976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47200-1C8C-6D60-B3C5-C7BD0C69356F}"/>
              </a:ext>
            </a:extLst>
          </p:cNvPr>
          <p:cNvSpPr>
            <a:spLocks noGrp="1"/>
          </p:cNvSpPr>
          <p:nvPr>
            <p:ph type="title"/>
          </p:nvPr>
        </p:nvSpPr>
        <p:spPr/>
        <p:txBody>
          <a:bodyPr/>
          <a:lstStyle/>
          <a:p>
            <a:r>
              <a:rPr lang="en-AU" dirty="0"/>
              <a:t>DNSSEC Design Basics</a:t>
            </a:r>
          </a:p>
        </p:txBody>
      </p:sp>
      <p:sp>
        <p:nvSpPr>
          <p:cNvPr id="3" name="Content Placeholder 2">
            <a:extLst>
              <a:ext uri="{FF2B5EF4-FFF2-40B4-BE49-F238E27FC236}">
                <a16:creationId xmlns:a16="http://schemas.microsoft.com/office/drawing/2014/main" id="{DE7AE25C-3DF9-F548-D8B8-1F83FCFD6AAE}"/>
              </a:ext>
            </a:extLst>
          </p:cNvPr>
          <p:cNvSpPr>
            <a:spLocks noGrp="1"/>
          </p:cNvSpPr>
          <p:nvPr>
            <p:ph idx="1"/>
          </p:nvPr>
        </p:nvSpPr>
        <p:spPr/>
        <p:txBody>
          <a:bodyPr>
            <a:normAutofit fontScale="92500" lnSpcReduction="10000"/>
          </a:bodyPr>
          <a:lstStyle/>
          <a:p>
            <a:r>
              <a:rPr lang="en-AU" dirty="0"/>
              <a:t>DNSSEC does not alter the DNS in any way, nor does it alter the basic query/response protocol</a:t>
            </a:r>
          </a:p>
          <a:p>
            <a:r>
              <a:rPr lang="en-AU" dirty="0"/>
              <a:t>DNSSEC adds 5 new Resource Record Types:</a:t>
            </a:r>
          </a:p>
          <a:p>
            <a:pPr lvl="1"/>
            <a:r>
              <a:rPr lang="en-AU" dirty="0"/>
              <a:t>RRSIG – the digital signature of a zone resource record</a:t>
            </a:r>
          </a:p>
          <a:p>
            <a:pPr lvl="1"/>
            <a:r>
              <a:rPr lang="en-AU" dirty="0"/>
              <a:t>DNSKEY – the public key(s) used to ”sign” the zone</a:t>
            </a:r>
          </a:p>
          <a:p>
            <a:pPr lvl="1"/>
            <a:r>
              <a:rPr lang="en-AU" dirty="0"/>
              <a:t>DS – the hash of the zones entry key, placed in the parent zone</a:t>
            </a:r>
          </a:p>
          <a:p>
            <a:pPr lvl="1"/>
            <a:r>
              <a:rPr lang="en-AU" dirty="0"/>
              <a:t>NSEC – a spanning record used to sign across the “gaps” in a zone</a:t>
            </a:r>
          </a:p>
          <a:p>
            <a:pPr lvl="1"/>
            <a:r>
              <a:rPr lang="en-AU" dirty="0"/>
              <a:t>NSEC3 – a variant of the NSEC spanning record used to sign across the “gaps” in a zone</a:t>
            </a:r>
          </a:p>
          <a:p>
            <a:pPr lvl="1"/>
            <a:endParaRPr lang="en-AU" dirty="0"/>
          </a:p>
          <a:p>
            <a:r>
              <a:rPr lang="en-AU" dirty="0"/>
              <a:t>If a query sets the DNSSEC OK flag then the signature (RRSIG record) is added to the response (if one exists in the zone)</a:t>
            </a:r>
          </a:p>
        </p:txBody>
      </p:sp>
    </p:spTree>
    <p:extLst>
      <p:ext uri="{BB962C8B-B14F-4D97-AF65-F5344CB8AC3E}">
        <p14:creationId xmlns:p14="http://schemas.microsoft.com/office/powerpoint/2010/main" val="366803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BF482-A377-3F50-67D6-B2A0932296B9}"/>
              </a:ext>
            </a:extLst>
          </p:cNvPr>
          <p:cNvSpPr>
            <a:spLocks noGrp="1"/>
          </p:cNvSpPr>
          <p:nvPr>
            <p:ph type="title"/>
          </p:nvPr>
        </p:nvSpPr>
        <p:spPr/>
        <p:txBody>
          <a:bodyPr/>
          <a:lstStyle/>
          <a:p>
            <a:r>
              <a:rPr lang="en-AU" dirty="0"/>
              <a:t>“Signing” a zone</a:t>
            </a:r>
          </a:p>
        </p:txBody>
      </p:sp>
      <p:sp>
        <p:nvSpPr>
          <p:cNvPr id="3" name="Content Placeholder 2">
            <a:extLst>
              <a:ext uri="{FF2B5EF4-FFF2-40B4-BE49-F238E27FC236}">
                <a16:creationId xmlns:a16="http://schemas.microsoft.com/office/drawing/2014/main" id="{0F03C903-D068-64A6-632F-AAFB167D12BA}"/>
              </a:ext>
            </a:extLst>
          </p:cNvPr>
          <p:cNvSpPr>
            <a:spLocks noGrp="1"/>
          </p:cNvSpPr>
          <p:nvPr>
            <p:ph idx="1"/>
          </p:nvPr>
        </p:nvSpPr>
        <p:spPr/>
        <p:txBody>
          <a:bodyPr/>
          <a:lstStyle/>
          <a:p>
            <a:r>
              <a:rPr lang="en-AU" dirty="0"/>
              <a:t>Generate a key pair</a:t>
            </a:r>
          </a:p>
          <a:p>
            <a:r>
              <a:rPr lang="en-AU" dirty="0"/>
              <a:t>Add the public key to the zone as a DNSKEY record</a:t>
            </a:r>
          </a:p>
          <a:p>
            <a:r>
              <a:rPr lang="en-AU" dirty="0"/>
              <a:t>Use the private key to generate signatures for all records in the zone (RRSIG records)</a:t>
            </a:r>
          </a:p>
          <a:p>
            <a:r>
              <a:rPr lang="en-AU" dirty="0"/>
              <a:t>Publish the signed zone file</a:t>
            </a:r>
          </a:p>
          <a:p>
            <a:r>
              <a:rPr lang="en-AU" dirty="0"/>
              <a:t>Pass the hash of the public key to the zone’s parent to publish as a DS record alongside the NS delegation records</a:t>
            </a:r>
          </a:p>
        </p:txBody>
      </p:sp>
    </p:spTree>
    <p:extLst>
      <p:ext uri="{BB962C8B-B14F-4D97-AF65-F5344CB8AC3E}">
        <p14:creationId xmlns:p14="http://schemas.microsoft.com/office/powerpoint/2010/main" val="3495155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2413E-4FF3-FD31-6691-C7543DA380AA}"/>
              </a:ext>
            </a:extLst>
          </p:cNvPr>
          <p:cNvSpPr>
            <a:spLocks noGrp="1"/>
          </p:cNvSpPr>
          <p:nvPr>
            <p:ph type="title"/>
          </p:nvPr>
        </p:nvSpPr>
        <p:spPr/>
        <p:txBody>
          <a:bodyPr/>
          <a:lstStyle/>
          <a:p>
            <a:r>
              <a:rPr lang="en-AU" dirty="0"/>
              <a:t>For larger zones…</a:t>
            </a:r>
          </a:p>
        </p:txBody>
      </p:sp>
      <p:sp>
        <p:nvSpPr>
          <p:cNvPr id="3" name="Content Placeholder 2">
            <a:extLst>
              <a:ext uri="{FF2B5EF4-FFF2-40B4-BE49-F238E27FC236}">
                <a16:creationId xmlns:a16="http://schemas.microsoft.com/office/drawing/2014/main" id="{BD01689F-8949-E2C4-035B-4225468F018F}"/>
              </a:ext>
            </a:extLst>
          </p:cNvPr>
          <p:cNvSpPr>
            <a:spLocks noGrp="1"/>
          </p:cNvSpPr>
          <p:nvPr>
            <p:ph idx="1"/>
          </p:nvPr>
        </p:nvSpPr>
        <p:spPr/>
        <p:txBody>
          <a:bodyPr/>
          <a:lstStyle/>
          <a:p>
            <a:r>
              <a:rPr lang="en-AU" dirty="0"/>
              <a:t>Alternatively, the zone’s records can be signed when they are served</a:t>
            </a:r>
          </a:p>
          <a:p>
            <a:r>
              <a:rPr lang="en-AU" dirty="0"/>
              <a:t>This means that you don’t need to assemble the entire zone in one place to generate signature records in advance</a:t>
            </a:r>
          </a:p>
          <a:p>
            <a:r>
              <a:rPr lang="en-AU" dirty="0"/>
              <a:t>The signer sits after the ‘normal’ server and adds DNSSEC records to the response on the fly</a:t>
            </a:r>
          </a:p>
          <a:p>
            <a:r>
              <a:rPr lang="en-AU" dirty="0"/>
              <a:t>This approach is useful for large zones with constantly changing content</a:t>
            </a:r>
          </a:p>
        </p:txBody>
      </p:sp>
    </p:spTree>
    <p:extLst>
      <p:ext uri="{BB962C8B-B14F-4D97-AF65-F5344CB8AC3E}">
        <p14:creationId xmlns:p14="http://schemas.microsoft.com/office/powerpoint/2010/main" val="395900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3FB0D-2821-07D9-7D17-7A044E2F5ABB}"/>
              </a:ext>
            </a:extLst>
          </p:cNvPr>
          <p:cNvSpPr>
            <a:spLocks noGrp="1"/>
          </p:cNvSpPr>
          <p:nvPr>
            <p:ph type="title"/>
          </p:nvPr>
        </p:nvSpPr>
        <p:spPr/>
        <p:txBody>
          <a:bodyPr/>
          <a:lstStyle/>
          <a:p>
            <a:r>
              <a:rPr lang="en-AU" dirty="0"/>
              <a:t>Why DNSSEC?</a:t>
            </a:r>
          </a:p>
        </p:txBody>
      </p:sp>
      <p:sp>
        <p:nvSpPr>
          <p:cNvPr id="3" name="Content Placeholder 2">
            <a:extLst>
              <a:ext uri="{FF2B5EF4-FFF2-40B4-BE49-F238E27FC236}">
                <a16:creationId xmlns:a16="http://schemas.microsoft.com/office/drawing/2014/main" id="{BCEFC8F7-7C59-87A5-1A6C-8D61C295A97B}"/>
              </a:ext>
            </a:extLst>
          </p:cNvPr>
          <p:cNvSpPr>
            <a:spLocks noGrp="1"/>
          </p:cNvSpPr>
          <p:nvPr>
            <p:ph idx="1"/>
          </p:nvPr>
        </p:nvSpPr>
        <p:spPr/>
        <p:txBody>
          <a:bodyPr/>
          <a:lstStyle/>
          <a:p>
            <a:pPr marL="0" indent="0">
              <a:buNone/>
            </a:pPr>
            <a:r>
              <a:rPr lang="en-AU" dirty="0"/>
              <a:t>Because the DNS is a mess!</a:t>
            </a:r>
          </a:p>
          <a:p>
            <a:pPr lvl="1"/>
            <a:r>
              <a:rPr lang="en-AU" dirty="0"/>
              <a:t>DNS over UDP is a open (unencrypted) protocol that anyone on the wire can mess with!</a:t>
            </a:r>
          </a:p>
          <a:p>
            <a:pPr lvl="1"/>
            <a:r>
              <a:rPr lang="en-AU" dirty="0"/>
              <a:t>It’s unaccountable: Nobody really knows where your queries go</a:t>
            </a:r>
          </a:p>
          <a:p>
            <a:pPr lvl="1"/>
            <a:r>
              <a:rPr lang="en-AU" dirty="0"/>
              <a:t>It’s opaque: Nobody really knows where your answers come from</a:t>
            </a:r>
          </a:p>
          <a:p>
            <a:pPr lvl="1"/>
            <a:r>
              <a:rPr lang="en-AU" dirty="0"/>
              <a:t>It’s unverifiable: You can’t tell is the answer is “true” or not!</a:t>
            </a:r>
          </a:p>
          <a:p>
            <a:pPr lvl="1"/>
            <a:r>
              <a:rPr lang="en-AU" dirty="0"/>
              <a:t>It’s a massive privacy leak: Everything you do do starts with a DNS query which ties together your IP address and a query name</a:t>
            </a:r>
          </a:p>
          <a:p>
            <a:pPr lvl="1"/>
            <a:endParaRPr lang="en-AU" dirty="0"/>
          </a:p>
        </p:txBody>
      </p:sp>
    </p:spTree>
    <p:extLst>
      <p:ext uri="{BB962C8B-B14F-4D97-AF65-F5344CB8AC3E}">
        <p14:creationId xmlns:p14="http://schemas.microsoft.com/office/powerpoint/2010/main" val="225534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843</TotalTime>
  <Words>3112</Words>
  <Application>Microsoft Macintosh PowerPoint</Application>
  <PresentationFormat>Widescreen</PresentationFormat>
  <Paragraphs>322</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AhnbergHand</vt:lpstr>
      <vt:lpstr>Arial</vt:lpstr>
      <vt:lpstr>Calibri</vt:lpstr>
      <vt:lpstr>Courier New</vt:lpstr>
      <vt:lpstr>Powderfinger Type</vt:lpstr>
      <vt:lpstr>Office Theme</vt:lpstr>
      <vt:lpstr>DNSSEC</vt:lpstr>
      <vt:lpstr>What’s DNSSEC?</vt:lpstr>
      <vt:lpstr>So what?</vt:lpstr>
      <vt:lpstr>What about non-existence?</vt:lpstr>
      <vt:lpstr>What about non-existence?</vt:lpstr>
      <vt:lpstr>DNSSEC Design Basics</vt:lpstr>
      <vt:lpstr>“Signing” a zone</vt:lpstr>
      <vt:lpstr>For larger zones…</vt:lpstr>
      <vt:lpstr>Why DNSSEC?</vt:lpstr>
      <vt:lpstr>Exploiting DNS weakness</vt:lpstr>
      <vt:lpstr>How does DNSSEC do “Trust”?</vt:lpstr>
      <vt:lpstr>DNSSEC “key chains”</vt:lpstr>
      <vt:lpstr>DNSSEC Validation</vt:lpstr>
      <vt:lpstr>DNSSEC Validation</vt:lpstr>
      <vt:lpstr>DNSSEC Validation can be slow</vt:lpstr>
      <vt:lpstr>DNSSEC Validation can be slow</vt:lpstr>
      <vt:lpstr>How “good” is DNSSEC?</vt:lpstr>
      <vt:lpstr>Crypto Strength</vt:lpstr>
      <vt:lpstr>Care and Feeding Instructions</vt:lpstr>
      <vt:lpstr>Is DNSSEC worth the effort?</vt:lpstr>
      <vt:lpstr>Is DNSSEC Worth the effort?</vt:lpstr>
      <vt:lpstr>Is DNSSEC Worth the effort?</vt:lpstr>
      <vt:lpstr>If not DNSSEC, then what?</vt:lpstr>
      <vt:lpstr>PKIs have problems too!</vt:lpstr>
      <vt:lpstr>Certificates are a Failure?</vt:lpstr>
      <vt:lpstr>Where to from here?</vt:lpstr>
      <vt:lpstr>Where to from here?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Geoff Huston</dc:creator>
  <cp:lastModifiedBy>Geoff Huston</cp:lastModifiedBy>
  <cp:revision>7</cp:revision>
  <dcterms:created xsi:type="dcterms:W3CDTF">2022-05-22T23:17:53Z</dcterms:created>
  <dcterms:modified xsi:type="dcterms:W3CDTF">2022-06-08T20:15:43Z</dcterms:modified>
</cp:coreProperties>
</file>