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65" r:id="rId5"/>
    <p:sldId id="266" r:id="rId6"/>
    <p:sldId id="267" r:id="rId7"/>
    <p:sldId id="272" r:id="rId8"/>
    <p:sldId id="258" r:id="rId9"/>
    <p:sldId id="259" r:id="rId10"/>
    <p:sldId id="261" r:id="rId11"/>
    <p:sldId id="263" r:id="rId12"/>
    <p:sldId id="273" r:id="rId13"/>
    <p:sldId id="262" r:id="rId14"/>
    <p:sldId id="264" r:id="rId15"/>
    <p:sldId id="268" r:id="rId16"/>
    <p:sldId id="269" r:id="rId17"/>
    <p:sldId id="270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63"/>
  </p:normalViewPr>
  <p:slideViewPr>
    <p:cSldViewPr snapToGrid="0">
      <p:cViewPr varScale="1">
        <p:scale>
          <a:sx n="192" d="100"/>
          <a:sy n="192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0356-F959-8A01-FBE5-BEB107936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A19B3-0612-68C4-7DCE-674DF0E5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DD90-7E36-8865-8CBA-E3F7C87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C447-01C8-9D2D-3729-3D2C3B00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50F62-418A-0B43-B7E5-A6453CB0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6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3419-00C0-312B-1813-4B538554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409DD-13C3-F92D-3C08-CE0D3C256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67C3-6A47-38D2-A7A2-512255B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6E21-A745-D95A-9287-48EF8EE4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0CC5-EF36-22E5-8BFA-2C506F2F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05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3A0C8-BE95-AB3E-54E6-9F12D6AE9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96564-17EB-D8CD-E1AF-F3F957D88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B2D90-CC26-79D0-7ADD-2F4E34C8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24D61-341C-7EB6-D124-95236233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4699-AD68-25A2-2C2D-13544F7A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4D7-3921-7C89-E687-4AF5C9D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8F80-EB29-33A9-98B2-32B29F18E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F7DE-5085-1B0A-C149-B265E93F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FBC5-4F20-2B7B-DA58-F1966250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5776-CB6A-1502-80FE-F84607C4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6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07D7-6714-4C17-0BAC-6AB02117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1906E-ECD6-5BEE-55FB-F249AD7B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3133-0289-0871-CFA2-75809B3E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C19D-4E62-9826-3F13-8285FE95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A9EC-5DBE-0389-E0D3-5460C8F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9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E99E-3C8A-6007-C3AF-9862BCC6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B6BB-8F4F-F97A-EC46-AB45FCB74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F853-9DD8-21ED-914A-474FFDB87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5879B-6E6A-AF17-8232-4ADC66C5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B471-79D5-8D8D-4A6A-2E7D858D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9DDB1-3C7F-C4AA-A8E1-2E72219C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4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11B6-2B17-200B-4595-FD5D30C1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90657-E2BB-F6EB-B99A-839A1085F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1C1A4-D083-C638-0F94-435C5E6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78A31-41C1-4F82-45A7-57C6A1832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8211D-AF72-FBE8-DE8D-29C540C68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46C4-BA3F-2670-F9F0-E9D0E21C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6A70C-72E6-8817-C0C0-BAD14CB3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9012F-0C9C-C5A1-B39F-DF7AF44B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46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C7D5-C6F9-6FB6-72AB-9F135C8D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4D146-25E9-8811-3F3A-14AB6715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C9030-B3CE-9CF4-08CF-1792DCF8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9DB6B-EB65-7A8C-0D97-7DB80006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19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85CC3-5B46-77D2-F48B-6455F8FB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8289C-F4D0-5FC2-AEC0-2FC122C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8E28D-41FF-6DFD-FD8F-13341EDF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9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552F-EFCC-7283-C667-9771A889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332B-6438-0719-2F5A-9638A63D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4921-2ACF-32D2-23EF-C4CDF506D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D5EA0-3B8B-A501-AA9C-52883729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03B2-63D0-F300-A009-55CC361F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7D40E-3260-7635-1234-AF62529D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19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0652-61DD-3031-8671-8B0677D4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19F2C-7C0D-7E1D-5CB6-2C3D7E68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2D9B7-6FFA-B62F-71C3-DC1521229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5389-C1B7-AF8E-B8CF-5833857A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B786-72A6-F024-8BAC-97DE574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965E-1CB9-F1EB-8B72-64E42879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1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1CFD0-241E-8037-75AF-9E82F75C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301FE-400D-9CEF-F60A-1893C4B83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4351-AFD2-D82B-6826-69EE90763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ECF3-61BE-D147-9D1E-31F7F64665FE}" type="datetimeFigureOut">
              <a:rPr lang="en-AU" smtClean="0"/>
              <a:t>5/6/2023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84E3-E558-009D-1035-52774A662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64DA-A779-7C1D-0238-A1748C547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A647-2C20-F940-89A2-8BCD8AA04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3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740F-2687-08EA-EBCB-6A93C99E9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Internet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111-4595-8120-DB4E-6E1504A3A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Geoff Huston AM</a:t>
            </a:r>
          </a:p>
          <a:p>
            <a:r>
              <a:rPr lang="en-AU" dirty="0"/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127234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SFnet network topology: 14 nodes and 21 fiber links ...">
            <a:extLst>
              <a:ext uri="{FF2B5EF4-FFF2-40B4-BE49-F238E27FC236}">
                <a16:creationId xmlns:a16="http://schemas.microsoft.com/office/drawing/2014/main" id="{F872D2AB-4E57-6E5E-EEE2-90ED3461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91" y="2808992"/>
            <a:ext cx="3832209" cy="23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84A09-73C6-54CC-6C10-84C36BBB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Network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D6A3-BD5E-1BAB-990E-C526400A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1128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The second part of network resilience lies in the routing system</a:t>
            </a:r>
          </a:p>
          <a:p>
            <a:r>
              <a:rPr lang="en-AU" dirty="0"/>
              <a:t>Routing uses a distributed computation for topology maintenance</a:t>
            </a:r>
          </a:p>
          <a:p>
            <a:r>
              <a:rPr lang="en-AU" dirty="0"/>
              <a:t>Within each node the topology is represented as a set of all reachable destinations and an associated net-hop forwarding decision</a:t>
            </a:r>
          </a:p>
          <a:p>
            <a:r>
              <a:rPr lang="en-AU" dirty="0"/>
              <a:t>There is no single control point and no single point of failure</a:t>
            </a:r>
          </a:p>
          <a:p>
            <a:r>
              <a:rPr lang="en-AU" dirty="0"/>
              <a:t>The routing system detects failures and mends the connectivity fabric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5F2BA-D329-711B-BCF6-D8B871E0C031}"/>
              </a:ext>
            </a:extLst>
          </p:cNvPr>
          <p:cNvSpPr txBox="1"/>
          <p:nvPr/>
        </p:nvSpPr>
        <p:spPr>
          <a:xfrm>
            <a:off x="9165946" y="5346725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NSFNET c. 1993</a:t>
            </a:r>
          </a:p>
        </p:txBody>
      </p:sp>
    </p:spTree>
    <p:extLst>
      <p:ext uri="{BB962C8B-B14F-4D97-AF65-F5344CB8AC3E}">
        <p14:creationId xmlns:p14="http://schemas.microsoft.com/office/powerpoint/2010/main" val="191510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E13B-9FCE-5FB4-0A4D-2EE5577C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7831-1D69-4A32-DAFD-03600A8D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7893" cy="4351338"/>
          </a:xfrm>
        </p:spPr>
        <p:txBody>
          <a:bodyPr/>
          <a:lstStyle/>
          <a:p>
            <a:r>
              <a:rPr lang="en-AU" dirty="0"/>
              <a:t>How can you support resilience at the edge of the network as a customer?</a:t>
            </a:r>
          </a:p>
          <a:p>
            <a:pPr lvl="1"/>
            <a:r>
              <a:rPr lang="en-AU" dirty="0"/>
              <a:t>Use multiple service providers </a:t>
            </a:r>
          </a:p>
          <a:p>
            <a:pPr lvl="1"/>
            <a:r>
              <a:rPr lang="en-AU" dirty="0"/>
              <a:t>Announce the site’s addresses to each provider</a:t>
            </a:r>
          </a:p>
          <a:p>
            <a:pPr lvl="1"/>
            <a:r>
              <a:rPr lang="en-AU" dirty="0"/>
              <a:t>Import the full reachable route set from each provider</a:t>
            </a:r>
          </a:p>
          <a:p>
            <a:pPr lvl="1"/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446F5-7981-E56F-4907-946FB234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45" y="1825625"/>
            <a:ext cx="3729631" cy="39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5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E13B-9FCE-5FB4-0A4D-2EE5577C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7831-1D69-4A32-DAFD-03600A8D4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 IPv6 we thought that a multi-homed site would use address prefixes from each upstream ISP and each internal host would have multiple IPv6 addresses</a:t>
            </a:r>
          </a:p>
          <a:p>
            <a:pPr lvl="1"/>
            <a:r>
              <a:rPr lang="en-AU" dirty="0"/>
              <a:t>But this presents a challenge to support seamless handover in the event of failure as active sessions need to renumber</a:t>
            </a:r>
          </a:p>
          <a:p>
            <a:r>
              <a:rPr lang="en-AU" dirty="0"/>
              <a:t>SHIM6 was an effort in IPv6 to allow a host to exploit a network’s multiple external connections and implement transparent failover across external paths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84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23D1-C2D0-0AC1-5D0B-AD0CAE15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Transport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E03A-2F1B-AA15-9FE6-34490BDF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TCP incorporates loss recovery and rate adaptation into the basic protocol operation</a:t>
            </a:r>
          </a:p>
          <a:p>
            <a:r>
              <a:rPr lang="en-AU" dirty="0" err="1"/>
              <a:t>MultiPath</a:t>
            </a:r>
            <a:r>
              <a:rPr lang="en-AU" dirty="0"/>
              <a:t> TCP allows a host to use multiple network interfaces to load share across multiple paths – it can also support some forms of failover</a:t>
            </a:r>
          </a:p>
          <a:p>
            <a:r>
              <a:rPr lang="en-AU" dirty="0"/>
              <a:t>QUIC allows for address agility, where a session can adjust to external network events that trigger a change in IP address</a:t>
            </a:r>
          </a:p>
          <a:p>
            <a:pPr lvl="1"/>
            <a:r>
              <a:rPr lang="en-AU" dirty="0"/>
              <a:t>NAT session re-binding</a:t>
            </a:r>
          </a:p>
          <a:p>
            <a:pPr lvl="1"/>
            <a:r>
              <a:rPr lang="en-AU" dirty="0"/>
              <a:t>Host address rebinding</a:t>
            </a:r>
          </a:p>
          <a:p>
            <a:r>
              <a:rPr lang="en-AU" dirty="0"/>
              <a:t>HIP used similar concepts to binding a session to a shared session token, allowing the host addresses to change dynamically</a:t>
            </a:r>
          </a:p>
        </p:txBody>
      </p:sp>
    </p:spTree>
    <p:extLst>
      <p:ext uri="{BB962C8B-B14F-4D97-AF65-F5344CB8AC3E}">
        <p14:creationId xmlns:p14="http://schemas.microsoft.com/office/powerpoint/2010/main" val="199520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42BD-98EE-B784-A3A6-EF2FD426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01AD-9713-FA61-9ECC-D74A9AB0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DNS resilience:</a:t>
            </a:r>
          </a:p>
          <a:p>
            <a:pPr lvl="1"/>
            <a:r>
              <a:rPr lang="en-AU" dirty="0"/>
              <a:t>Multiple name servers</a:t>
            </a:r>
          </a:p>
          <a:p>
            <a:pPr lvl="1"/>
            <a:r>
              <a:rPr lang="en-AU" dirty="0"/>
              <a:t>Multiple recursive resolvers</a:t>
            </a:r>
          </a:p>
          <a:p>
            <a:pPr lvl="1"/>
            <a:r>
              <a:rPr lang="en-AU" dirty="0"/>
              <a:t>Multiple IP addresses for address resource records</a:t>
            </a:r>
          </a:p>
          <a:p>
            <a:pPr lvl="1"/>
            <a:r>
              <a:rPr lang="en-AU" dirty="0"/>
              <a:t>Keep querying until you get an answer</a:t>
            </a:r>
          </a:p>
          <a:p>
            <a:r>
              <a:rPr lang="en-AU" dirty="0"/>
              <a:t>Service resilience</a:t>
            </a:r>
          </a:p>
          <a:p>
            <a:pPr lvl="1"/>
            <a:r>
              <a:rPr lang="en-AU" dirty="0"/>
              <a:t>Service replication through anycast networks</a:t>
            </a:r>
          </a:p>
          <a:p>
            <a:pPr lvl="2"/>
            <a:r>
              <a:rPr lang="en-AU" dirty="0"/>
              <a:t>Anycast allows the same service IP address to be injected into the routing system  at multiple points. Each client is directed to the “closest” </a:t>
            </a:r>
            <a:r>
              <a:rPr lang="en-AU" dirty="0" err="1"/>
              <a:t>insrtance</a:t>
            </a:r>
            <a:r>
              <a:rPr lang="en-AU" dirty="0"/>
              <a:t> of the service through the normal actions of the routing system</a:t>
            </a:r>
          </a:p>
          <a:p>
            <a:pPr lvl="2"/>
            <a:r>
              <a:rPr lang="en-AU" dirty="0"/>
              <a:t>Individual instances can be added and removed with minimal disruption</a:t>
            </a:r>
          </a:p>
        </p:txBody>
      </p:sp>
    </p:spTree>
    <p:extLst>
      <p:ext uri="{BB962C8B-B14F-4D97-AF65-F5344CB8AC3E}">
        <p14:creationId xmlns:p14="http://schemas.microsoft.com/office/powerpoint/2010/main" val="175113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BB85-0E87-BEFA-C8F8-C66B9372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Engineering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BD0B-068B-AEE1-1B38-DC39DE87D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key feature of resilient engineering is to avoid single points of critical failure</a:t>
            </a:r>
          </a:p>
          <a:p>
            <a:r>
              <a:rPr lang="en-AU" dirty="0"/>
              <a:t>This requires:</a:t>
            </a:r>
          </a:p>
          <a:p>
            <a:pPr lvl="1"/>
            <a:r>
              <a:rPr lang="en-AU" dirty="0"/>
              <a:t>over-provisioning of the service infrastructure to allow failover</a:t>
            </a:r>
          </a:p>
          <a:p>
            <a:pPr lvl="1"/>
            <a:r>
              <a:rPr lang="en-AU" dirty="0"/>
              <a:t>flexibility in the service overlay to allow dynamic reconfiguration</a:t>
            </a:r>
          </a:p>
          <a:p>
            <a:pPr lvl="1"/>
            <a:r>
              <a:rPr lang="en-AU" dirty="0"/>
              <a:t>Feedback-based control systems to allow for failure detection and healing</a:t>
            </a:r>
          </a:p>
        </p:txBody>
      </p:sp>
    </p:spTree>
    <p:extLst>
      <p:ext uri="{BB962C8B-B14F-4D97-AF65-F5344CB8AC3E}">
        <p14:creationId xmlns:p14="http://schemas.microsoft.com/office/powerpoint/2010/main" val="88507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BE56-9C1D-6C1E-597E-99FF6AE9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Engineering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D115-6229-38E2-0A13-BFE2C108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We have built approaches to support resilience at the transmission level, IP level, the transport level, the session level and the application level</a:t>
            </a:r>
          </a:p>
          <a:p>
            <a:pPr lvl="1"/>
            <a:r>
              <a:rPr lang="en-AU" dirty="0"/>
              <a:t>Is this a case of too much? Do all of these responses trip over each other?</a:t>
            </a:r>
          </a:p>
          <a:p>
            <a:pPr lvl="1"/>
            <a:r>
              <a:rPr lang="en-AU" dirty="0"/>
              <a:t>Or are they each responding to different classes of potential failure modes?</a:t>
            </a:r>
          </a:p>
          <a:p>
            <a:pPr lvl="1"/>
            <a:r>
              <a:rPr lang="en-AU" dirty="0"/>
              <a:t>Are these systems too slow to react?</a:t>
            </a:r>
          </a:p>
          <a:p>
            <a:pPr marL="914400" lvl="2" indent="0">
              <a:buNone/>
            </a:pPr>
            <a:r>
              <a:rPr lang="en-AU" dirty="0"/>
              <a:t>SDH promised 50ms reaction times to primary path failure. BGP manages some 50 seconds on average to converge on a new path. The DNS may take up to 8 seconds to find a responding service.</a:t>
            </a:r>
          </a:p>
          <a:p>
            <a:pPr lvl="1"/>
            <a:r>
              <a:rPr lang="en-AU" dirty="0"/>
              <a:t>What are the performance targets for resilience?</a:t>
            </a:r>
          </a:p>
          <a:p>
            <a:pPr lvl="1"/>
            <a:r>
              <a:rPr lang="en-AU" dirty="0"/>
              <a:t>What are the costs of resilience?</a:t>
            </a:r>
          </a:p>
          <a:p>
            <a:pPr lvl="1"/>
            <a:r>
              <a:rPr lang="en-AU" dirty="0"/>
              <a:t>Who pays?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919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7EFE-7E04-BE33-BC8C-A077FAC5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Engineering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D739-12BB-3C9C-357E-AE859E1AE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is possible to position resilience as a competitive differentiator between ISPs? Or between products? Or applications?</a:t>
            </a:r>
          </a:p>
          <a:p>
            <a:pPr lvl="1"/>
            <a:r>
              <a:rPr lang="en-AU" dirty="0"/>
              <a:t>Yes. </a:t>
            </a:r>
          </a:p>
          <a:p>
            <a:pPr lvl="1"/>
            <a:r>
              <a:rPr lang="en-AU" dirty="0"/>
              <a:t>And no.</a:t>
            </a:r>
          </a:p>
        </p:txBody>
      </p:sp>
    </p:spTree>
    <p:extLst>
      <p:ext uri="{BB962C8B-B14F-4D97-AF65-F5344CB8AC3E}">
        <p14:creationId xmlns:p14="http://schemas.microsoft.com/office/powerpoint/2010/main" val="209410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A76B-592F-474C-A57C-0D4B09F0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B5D7-6451-A890-859C-C0665BAD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internet can support highly resilient services, but there are a few preconditions to allow it to work as intended:</a:t>
            </a:r>
          </a:p>
          <a:p>
            <a:pPr lvl="1"/>
            <a:r>
              <a:rPr lang="en-AU" dirty="0"/>
              <a:t>Do not build single points of failure into your design</a:t>
            </a:r>
          </a:p>
          <a:p>
            <a:pPr lvl="1"/>
            <a:r>
              <a:rPr lang="en-AU" dirty="0"/>
              <a:t>Provision infrastructure services with redundant capacity</a:t>
            </a:r>
          </a:p>
          <a:p>
            <a:pPr lvl="1"/>
            <a:r>
              <a:rPr lang="en-AU" dirty="0"/>
              <a:t>Avoid stateful services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24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A13BA4-B931-76EF-CFEA-5F230A622138}"/>
              </a:ext>
            </a:extLst>
          </p:cNvPr>
          <p:cNvSpPr txBox="1"/>
          <p:nvPr/>
        </p:nvSpPr>
        <p:spPr>
          <a:xfrm>
            <a:off x="3120887" y="2710070"/>
            <a:ext cx="210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048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7AF1-531F-33DA-78C8-9D88C58C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1A19-11AA-57EC-1BFE-3D1A3934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we incorporate resilience into the Internet’s infrastructure, protocols and applications?</a:t>
            </a:r>
          </a:p>
          <a:p>
            <a:r>
              <a:rPr lang="en-AU" dirty="0"/>
              <a:t>What are the practical limits on engineering resilience?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2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45F0-3E15-43F5-E581-A5DE9EAB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Transmission </a:t>
            </a:r>
            <a:r>
              <a:rPr lang="en-AU" dirty="0" err="1"/>
              <a:t>Reslience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9E68-6125-295D-0324-D9E63056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8461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How do you protect cable systems?</a:t>
            </a:r>
          </a:p>
          <a:p>
            <a:pPr lvl="1"/>
            <a:r>
              <a:rPr lang="en-AU" dirty="0"/>
              <a:t>Use a mesh of internal connectivity such that each node is connected to 2 or more other nodes</a:t>
            </a:r>
          </a:p>
          <a:p>
            <a:pPr lvl="1"/>
            <a:r>
              <a:rPr lang="en-AU" dirty="0"/>
              <a:t>Use a control system that can detect inter-node link failures and re-direct data flows around the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6D200-5720-6833-828A-24E08E61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62" y="2814632"/>
            <a:ext cx="4640773" cy="2986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B9091-F3D4-7F65-085C-5E7700224B26}"/>
              </a:ext>
            </a:extLst>
          </p:cNvPr>
          <p:cNvSpPr txBox="1"/>
          <p:nvPr/>
        </p:nvSpPr>
        <p:spPr>
          <a:xfrm>
            <a:off x="7729833" y="5800746"/>
            <a:ext cx="2834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https://</a:t>
            </a:r>
            <a:r>
              <a:rPr lang="en-AU" sz="1100" dirty="0" err="1"/>
              <a:t>pages.cs.wisc.edu</a:t>
            </a:r>
            <a:r>
              <a:rPr lang="en-AU" sz="1100" dirty="0"/>
              <a:t>/~pb/</a:t>
            </a:r>
            <a:r>
              <a:rPr lang="en-AU" sz="1100" dirty="0" err="1"/>
              <a:t>tubes_final.pdf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66094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FE6B-702D-C1EC-10C7-B94A4464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Transmission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1FF0-503F-A63C-67C3-7F799DC9B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do you protect undersea cable systems?</a:t>
            </a:r>
          </a:p>
          <a:p>
            <a:pPr lvl="1"/>
            <a:r>
              <a:rPr lang="en-AU" dirty="0"/>
              <a:t>By using a large collection of cables so that no single cable becomes a single point of vulnerability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4F903-1F1F-D7E5-A147-E4A72A65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8" y="3093768"/>
            <a:ext cx="7772400" cy="3563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32C68-B362-C044-44EA-3B981D01E2DC}"/>
              </a:ext>
            </a:extLst>
          </p:cNvPr>
          <p:cNvSpPr txBox="1"/>
          <p:nvPr/>
        </p:nvSpPr>
        <p:spPr>
          <a:xfrm>
            <a:off x="7504387" y="6472284"/>
            <a:ext cx="212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Map: </a:t>
            </a:r>
            <a:r>
              <a:rPr lang="en-AU" dirty="0" err="1"/>
              <a:t>Telegeography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45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C6F9-F20A-CE7C-827D-D584B2B5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Transmission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E375-96C3-6646-6471-7FC205AC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6" y="1604908"/>
            <a:ext cx="5635248" cy="4351338"/>
          </a:xfrm>
        </p:spPr>
        <p:txBody>
          <a:bodyPr/>
          <a:lstStyle/>
          <a:p>
            <a:r>
              <a:rPr lang="en-AU" dirty="0"/>
              <a:t>Low Earth Orbiting services</a:t>
            </a:r>
          </a:p>
          <a:p>
            <a:pPr lvl="1"/>
            <a:r>
              <a:rPr lang="en-AU" dirty="0"/>
              <a:t>These compound systems can perform mutual backup across the satellite constellation – no single satellite is critical to the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124F0-0EC2-4075-F63B-EE4F90A1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25" y="1883173"/>
            <a:ext cx="4842575" cy="4273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A01A9-BF1E-471A-CD7A-1765E3275F9D}"/>
              </a:ext>
            </a:extLst>
          </p:cNvPr>
          <p:cNvSpPr txBox="1"/>
          <p:nvPr/>
        </p:nvSpPr>
        <p:spPr>
          <a:xfrm>
            <a:off x="9012411" y="6308209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satellitemap.space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392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1F0-BBA0-8F95-982F-FF12AAE3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Transmission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32AE-2879-F5C4-6950-5246C2C7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AU" dirty="0"/>
              <a:t>MEOs and GEOs</a:t>
            </a:r>
          </a:p>
          <a:p>
            <a:pPr lvl="1"/>
            <a:r>
              <a:rPr lang="en-AU" dirty="0"/>
              <a:t>Higher altitude spacecraft do not operate in a dense mesh so they generally do not offer mutual backup</a:t>
            </a:r>
          </a:p>
          <a:p>
            <a:pPr lvl="1"/>
            <a:r>
              <a:rPr lang="en-AU" dirty="0"/>
              <a:t>They can complement terrestrial systems by offering a space-based path as a backup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44686-0F74-DF7E-B950-301B58A4278B}"/>
              </a:ext>
            </a:extLst>
          </p:cNvPr>
          <p:cNvSpPr txBox="1"/>
          <p:nvPr/>
        </p:nvSpPr>
        <p:spPr>
          <a:xfrm>
            <a:off x="6928672" y="6154306"/>
            <a:ext cx="4000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https://</a:t>
            </a:r>
            <a:r>
              <a:rPr lang="en-AU" sz="1200" dirty="0" err="1"/>
              <a:t>geoxc-apps.bd.esri.com</a:t>
            </a:r>
            <a:r>
              <a:rPr lang="en-AU" sz="1200" dirty="0"/>
              <a:t>/space/satellite-explorer/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D3062-0234-0F2D-5A9A-F4DB7761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16" y="2208377"/>
            <a:ext cx="5390421" cy="3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F51-88DE-A0D4-8E64-AB16BCA1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support transmission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C9A3-1E66-7497-18C5-51C95D8F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 you have a self-repairing transmission system, then the issue becomes how to redirect data flows along new paths when failure occurs</a:t>
            </a:r>
          </a:p>
          <a:p>
            <a:r>
              <a:rPr lang="en-AU" dirty="0"/>
              <a:t>Stateful virtual circuit systems have a more challenging task here as they have to reload a coherent set of forwarding directives to restore virtual circuit integrity</a:t>
            </a:r>
          </a:p>
          <a:p>
            <a:r>
              <a:rPr lang="en-AU" dirty="0"/>
              <a:t>Stateless packet-based forwarding systems can respond more directly to dynamic changes in the network’s internal topology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97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29A0-FC5A-7389-56B8-6F9CBAB6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Datagram Packet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F478-6987-C2C6-34D0-D1E36E991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By allowing each node greater ability to determine how to handle individual communications elements packet-based networks can be used in systems that are resilient against many forms of node and link failure</a:t>
            </a:r>
          </a:p>
          <a:p>
            <a:pPr marL="457200" lvl="1" indent="0">
              <a:buNone/>
            </a:pPr>
            <a:r>
              <a:rPr lang="en-AU" dirty="0"/>
              <a:t>as long as the basic connectivity infrastructure is sufficiently dense</a:t>
            </a:r>
          </a:p>
          <a:p>
            <a:r>
              <a:rPr lang="en-AU" dirty="0"/>
              <a:t>Constructing a network using a packet-based foundation, is possible to construct a highly resilient and reliable system from less reliable components</a:t>
            </a:r>
          </a:p>
          <a:p>
            <a:pPr marL="457200" lvl="1" indent="0">
              <a:buNone/>
            </a:pPr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554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0716-AE9A-4C12-5ABD-687FA315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Packet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2CC3-EDBE-DACE-E417-9D15AEEE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Divide a communications stream into a sequence of individual “packets”</a:t>
            </a:r>
          </a:p>
          <a:p>
            <a:r>
              <a:rPr lang="en-AU" dirty="0"/>
              <a:t>Add the intended destination as an addresses to each packet’s header, together with a sequence identifier and pass the packet into the network</a:t>
            </a:r>
          </a:p>
          <a:p>
            <a:r>
              <a:rPr lang="en-AU" dirty="0"/>
              <a:t>Allow the destination to reassemble the communications stream from the sequencing information in the received packets</a:t>
            </a:r>
          </a:p>
          <a:p>
            <a:r>
              <a:rPr lang="en-AU" dirty="0"/>
              <a:t>Each packet in an independent transaction, and packet loss can be repaired individually</a:t>
            </a:r>
          </a:p>
          <a:p>
            <a:r>
              <a:rPr lang="en-AU" dirty="0"/>
              <a:t>The network has no end-to-end virtual state to support the packet stream – each packet is handled independently</a:t>
            </a:r>
          </a:p>
          <a:p>
            <a:r>
              <a:rPr lang="en-AU" dirty="0"/>
              <a:t>Packet loss can be tolerated without needing to shutdown and restart the entire transaction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10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1027</Words>
  <Application>Microsoft Macintosh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Internet Resilience</vt:lpstr>
      <vt:lpstr>How?</vt:lpstr>
      <vt:lpstr>Transmission Reslience</vt:lpstr>
      <vt:lpstr>Transmission Resilience</vt:lpstr>
      <vt:lpstr>Transmission Resilience</vt:lpstr>
      <vt:lpstr>Transmission Resilience</vt:lpstr>
      <vt:lpstr>How to support transmission resilience</vt:lpstr>
      <vt:lpstr>Datagram Packet Networking</vt:lpstr>
      <vt:lpstr>Packet Networking</vt:lpstr>
      <vt:lpstr>Network Routing</vt:lpstr>
      <vt:lpstr>IP Resilience</vt:lpstr>
      <vt:lpstr>IP Resilience</vt:lpstr>
      <vt:lpstr>Transport Resilience</vt:lpstr>
      <vt:lpstr>Application Resilience</vt:lpstr>
      <vt:lpstr>Engineering Resilience</vt:lpstr>
      <vt:lpstr>Engineering Resilience</vt:lpstr>
      <vt:lpstr>Engineering Resilience</vt:lpstr>
      <vt:lpstr>Internet Resilience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Resilience</dc:title>
  <dc:creator>Geoff Huston</dc:creator>
  <cp:lastModifiedBy>Geoff Huston</cp:lastModifiedBy>
  <cp:revision>5</cp:revision>
  <dcterms:created xsi:type="dcterms:W3CDTF">2023-05-07T02:58:10Z</dcterms:created>
  <dcterms:modified xsi:type="dcterms:W3CDTF">2023-06-05T01:32:56Z</dcterms:modified>
</cp:coreProperties>
</file>